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20"/>
  </p:notesMasterIdLst>
  <p:sldIdLst>
    <p:sldId id="256" r:id="rId2"/>
    <p:sldId id="300" r:id="rId3"/>
    <p:sldId id="330" r:id="rId4"/>
    <p:sldId id="257" r:id="rId5"/>
    <p:sldId id="264" r:id="rId6"/>
    <p:sldId id="281" r:id="rId7"/>
    <p:sldId id="290" r:id="rId8"/>
    <p:sldId id="297" r:id="rId9"/>
    <p:sldId id="291" r:id="rId10"/>
    <p:sldId id="293" r:id="rId11"/>
    <p:sldId id="294" r:id="rId12"/>
    <p:sldId id="282" r:id="rId13"/>
    <p:sldId id="295" r:id="rId14"/>
    <p:sldId id="332" r:id="rId15"/>
    <p:sldId id="287" r:id="rId16"/>
    <p:sldId id="288" r:id="rId17"/>
    <p:sldId id="296" r:id="rId18"/>
    <p:sldId id="280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003F70"/>
    <a:srgbClr val="005493"/>
    <a:srgbClr val="E8FFEE"/>
    <a:srgbClr val="FFF7F8"/>
    <a:srgbClr val="C0C2FF"/>
    <a:srgbClr val="FFAB97"/>
    <a:srgbClr val="6989FF"/>
    <a:srgbClr val="693BE5"/>
    <a:srgbClr val="EAE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96" autoAdjust="0"/>
    <p:restoredTop sz="80959" autoAdjust="0"/>
  </p:normalViewPr>
  <p:slideViewPr>
    <p:cSldViewPr snapToGrid="0" snapToObjects="1">
      <p:cViewPr varScale="1">
        <p:scale>
          <a:sx n="105" d="100"/>
          <a:sy n="105" d="100"/>
        </p:scale>
        <p:origin x="54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C66E6-2790-9940-95D8-B2D87BF250B7}" type="datetimeFigureOut">
              <a:rPr lang="en-US" smtClean="0"/>
              <a:t>2/25/19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70B790-33C6-5644-ADE5-55285F15B9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4950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0B790-33C6-5644-ADE5-55285F15B94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9392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to first select the duck phobic people only, because they have a phobic score (the non-phobic people don’t)</a:t>
            </a:r>
          </a:p>
          <a:p>
            <a:endParaRPr lang="en-US" dirty="0"/>
          </a:p>
          <a:p>
            <a:r>
              <a:rPr lang="en-US" dirty="0"/>
              <a:t>correlation is just one line of code, but</a:t>
            </a:r>
            <a:r>
              <a:rPr lang="en-US" baseline="0" dirty="0"/>
              <a:t> regression has two, because you first run the model and THEN you ask for a summary of the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0B790-33C6-5644-ADE5-55285F15B94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64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0B790-33C6-5644-ADE5-55285F15B94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64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Install/packages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0B790-33C6-5644-ADE5-55285F15B94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4295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0B790-33C6-5644-ADE5-55285F15B94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561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0B790-33C6-5644-ADE5-55285F15B94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9471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</a:t>
            </a:r>
            <a:r>
              <a:rPr lang="en-US" baseline="0" dirty="0"/>
              <a:t> can install a package in two ways; first by downloading using this code, or going into Tools&gt; </a:t>
            </a:r>
            <a:r>
              <a:rPr lang="en-US" baseline="0" dirty="0" err="1"/>
              <a:t>install.packages</a:t>
            </a:r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Calling packages means that you only ever load code that you need to, so it’s faster</a:t>
            </a:r>
          </a:p>
          <a:p>
            <a:endParaRPr lang="en-US" baseline="0" dirty="0"/>
          </a:p>
          <a:p>
            <a:endParaRPr lang="en-US" baseline="0" dirty="0"/>
          </a:p>
          <a:p>
            <a:pPr>
              <a:buFontTx/>
              <a:buChar char="-"/>
            </a:pPr>
            <a:r>
              <a:rPr lang="en-US" sz="1200" dirty="0"/>
              <a:t>check data appears in the Environment tab of </a:t>
            </a:r>
            <a:r>
              <a:rPr lang="en-US" sz="1200" dirty="0" err="1"/>
              <a:t>RStudio</a:t>
            </a:r>
            <a:endParaRPr lang="en-US" sz="1200" dirty="0"/>
          </a:p>
          <a:p>
            <a:pPr>
              <a:buFontTx/>
              <a:buChar char="-"/>
            </a:pPr>
            <a:r>
              <a:rPr lang="en-US" sz="1200" dirty="0"/>
              <a:t>View(data) will open it up so you can look at 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0B790-33C6-5644-ADE5-55285F15B94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43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0B790-33C6-5644-ADE5-55285F15B94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1254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0B790-33C6-5644-ADE5-55285F15B94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5648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list.files</a:t>
            </a:r>
            <a:r>
              <a:rPr lang="en-US" sz="1200" dirty="0"/>
              <a:t>()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displays the files in your working directory. A good way to check whether you have entered the correct working directory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0B790-33C6-5644-ADE5-55285F15B94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9694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0B790-33C6-5644-ADE5-55285F15B94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425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0B790-33C6-5644-ADE5-55285F15B94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4949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0B790-33C6-5644-ADE5-55285F15B94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4949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to run a </a:t>
            </a:r>
            <a:r>
              <a:rPr lang="en-US" dirty="0" err="1"/>
              <a:t>Levene’s</a:t>
            </a:r>
            <a:r>
              <a:rPr lang="en-US" dirty="0"/>
              <a:t> test: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0B790-33C6-5644-ADE5-55285F15B94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850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600">
                <a:ln>
                  <a:noFill/>
                </a:ln>
                <a:solidFill>
                  <a:srgbClr val="000000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467544" y="6105921"/>
            <a:ext cx="8208912" cy="779463"/>
            <a:chOff x="467544" y="6105921"/>
            <a:chExt cx="8208912" cy="779463"/>
          </a:xfrm>
        </p:grpSpPr>
        <p:pic>
          <p:nvPicPr>
            <p:cNvPr id="13" name="Picture 10" descr="MQ_MAS_HOR_CMYK_POS.pdf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8931" y="6105921"/>
              <a:ext cx="2075077" cy="779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1" descr="Crest monogram colour black cs2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6286093"/>
              <a:ext cx="1656160" cy="4550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2" descr="Block PMS_small use.eps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8290" y="6343775"/>
              <a:ext cx="1728166" cy="397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5" descr="ARC_inline.eps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44" y="6309320"/>
              <a:ext cx="1872208" cy="4184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1739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16E8B2-B86B-7445-AEE5-26337F848BE6}" type="datetimeFigureOut">
              <a:rPr lang="en-US" smtClean="0"/>
              <a:t>2/25/19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D70F8F-DEA3-E249-B6EA-856692B48633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0" y="1434571"/>
            <a:ext cx="91440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H="1">
            <a:off x="0" y="1434571"/>
            <a:ext cx="91440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4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16E8B2-B86B-7445-AEE5-26337F848BE6}" type="datetimeFigureOut">
              <a:rPr lang="en-US" smtClean="0"/>
              <a:t>2/25/19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D70F8F-DEA3-E249-B6EA-856692B486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177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16E8B2-B86B-7445-AEE5-26337F848BE6}" type="datetimeFigureOut">
              <a:rPr lang="en-US" smtClean="0"/>
              <a:t>2/25/19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D70F8F-DEA3-E249-B6EA-856692B48633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0" y="1434571"/>
            <a:ext cx="91440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H="1">
            <a:off x="0" y="1434571"/>
            <a:ext cx="91440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945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16E8B2-B86B-7445-AEE5-26337F848BE6}" type="datetimeFigureOut">
              <a:rPr lang="en-US" smtClean="0"/>
              <a:t>2/25/19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D70F8F-DEA3-E249-B6EA-856692B486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3205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16E8B2-B86B-7445-AEE5-26337F848BE6}" type="datetimeFigureOut">
              <a:rPr lang="en-US" smtClean="0"/>
              <a:t>2/25/19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D70F8F-DEA3-E249-B6EA-856692B48633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1434571"/>
            <a:ext cx="91440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H="1">
            <a:off x="0" y="1434571"/>
            <a:ext cx="91440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282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16E8B2-B86B-7445-AEE5-26337F848BE6}" type="datetimeFigureOut">
              <a:rPr lang="en-US" smtClean="0"/>
              <a:t>2/25/19</a:t>
            </a:fld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D70F8F-DEA3-E249-B6EA-856692B48633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0" y="1434571"/>
            <a:ext cx="91440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H="1">
            <a:off x="0" y="1434571"/>
            <a:ext cx="91440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41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16E8B2-B86B-7445-AEE5-26337F848BE6}" type="datetimeFigureOut">
              <a:rPr lang="en-US" smtClean="0"/>
              <a:t>2/25/19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D70F8F-DEA3-E249-B6EA-856692B48633}" type="slidenum">
              <a:rPr lang="en-GB" smtClean="0"/>
              <a:t>‹#›</a:t>
            </a:fld>
            <a:endParaRPr lang="en-GB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0" y="1434571"/>
            <a:ext cx="91440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 flipH="1">
            <a:off x="0" y="1434571"/>
            <a:ext cx="91440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39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16E8B2-B86B-7445-AEE5-26337F848BE6}" type="datetimeFigureOut">
              <a:rPr lang="en-US" smtClean="0"/>
              <a:t>2/25/19</a:t>
            </a:fld>
            <a:endParaRPr lang="en-GB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D70F8F-DEA3-E249-B6EA-856692B486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7120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16E8B2-B86B-7445-AEE5-26337F848BE6}" type="datetimeFigureOut">
              <a:rPr lang="en-US" smtClean="0"/>
              <a:t>2/25/19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D70F8F-DEA3-E249-B6EA-856692B486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555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16E8B2-B86B-7445-AEE5-26337F848BE6}" type="datetimeFigureOut">
              <a:rPr lang="en-US" smtClean="0"/>
              <a:t>2/25/19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D70F8F-DEA3-E249-B6EA-856692B486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8558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MQ671_7-CCD graphic pattern cropped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" y="7938"/>
            <a:ext cx="2697162" cy="277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2316E8B2-B86B-7445-AEE5-26337F848BE6}" type="datetimeFigureOut">
              <a:rPr lang="en-US" smtClean="0"/>
              <a:t>2/25/19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B7D70F8F-DEA3-E249-B6EA-856692B48633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953" y="591457"/>
            <a:ext cx="161448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00000"/>
          </a:solidFill>
          <a:latin typeface="Arial"/>
          <a:ea typeface="ＭＳ Ｐゴシック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D63E25"/>
          </a:solidFill>
          <a:latin typeface="Calibri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D63E25"/>
          </a:solidFill>
          <a:latin typeface="Calibri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D63E25"/>
          </a:solidFill>
          <a:latin typeface="Calibri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D63E25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D53F07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D53F07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D53F07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D53F07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000000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000000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rgbClr val="000000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rgbClr val="000000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rgbClr val="000000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png"/><Relationship Id="rId4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 R – Data analysis and graphing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886200"/>
            <a:ext cx="9144000" cy="1752600"/>
          </a:xfrm>
        </p:spPr>
        <p:txBody>
          <a:bodyPr>
            <a:normAutofit/>
          </a:bodyPr>
          <a:lstStyle/>
          <a:p>
            <a:r>
              <a:rPr lang="en-GB" dirty="0"/>
              <a:t>Clare Sutherland &amp; Yong </a:t>
            </a:r>
            <a:r>
              <a:rPr lang="en-GB" dirty="0" err="1"/>
              <a:t>Zhi</a:t>
            </a:r>
            <a:r>
              <a:rPr lang="en-GB" dirty="0"/>
              <a:t> Foo</a:t>
            </a:r>
          </a:p>
          <a:p>
            <a:endParaRPr lang="en-GB" sz="1600" dirty="0"/>
          </a:p>
          <a:p>
            <a:r>
              <a:rPr lang="en-GB" sz="1700" dirty="0"/>
              <a:t>ARC Centre of Excellence in Cognition and its Disorders</a:t>
            </a:r>
          </a:p>
          <a:p>
            <a:r>
              <a:rPr lang="en-GB" sz="1700" dirty="0"/>
              <a:t>School of Psychological Science, University of Western Australia</a:t>
            </a:r>
          </a:p>
        </p:txBody>
      </p:sp>
    </p:spTree>
    <p:extLst>
      <p:ext uri="{BB962C8B-B14F-4D97-AF65-F5344CB8AC3E}">
        <p14:creationId xmlns:p14="http://schemas.microsoft.com/office/powerpoint/2010/main" val="397201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8428" y="438834"/>
            <a:ext cx="1270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T-test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13429" y="237671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6066" y="2376714"/>
            <a:ext cx="7607811" cy="1018928"/>
          </a:xfrm>
          <a:prstGeom prst="rect">
            <a:avLst/>
          </a:prstGeom>
          <a:solidFill>
            <a:srgbClr val="EAE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EAE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6066" y="2482056"/>
            <a:ext cx="7607811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&gt; 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t.test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(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DuckCategPerform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 ~ Group, data = 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DuckData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, 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var.equal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 = TRUE)</a:t>
            </a:r>
          </a:p>
          <a:p>
            <a:pPr>
              <a:lnSpc>
                <a:spcPct val="150000"/>
              </a:lnSpc>
            </a:pPr>
            <a:endParaRPr lang="en-US" sz="1500" dirty="0">
              <a:solidFill>
                <a:srgbClr val="0432FF"/>
              </a:solidFill>
              <a:latin typeface="Monaco"/>
              <a:cs typeface="Monaco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1880" y="3758128"/>
            <a:ext cx="8640507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~ denotes the relationship between variables in the form of a formula (e.g. criterion ~ predictor)</a:t>
            </a:r>
          </a:p>
          <a:p>
            <a:pPr marL="342900" indent="-342900">
              <a:buFont typeface="Arial" charset="0"/>
              <a:buChar char="•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 err="1">
                <a:latin typeface="Arial" charset="0"/>
                <a:ea typeface="Arial" charset="0"/>
                <a:cs typeface="Arial" charset="0"/>
              </a:rPr>
              <a:t>var.equal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refers to whether the variances for the groups are equal (you need to run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Levene’s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test separately)</a:t>
            </a:r>
          </a:p>
          <a:p>
            <a:pPr marL="342900" indent="-342900">
              <a:buFont typeface="Arial" charset="0"/>
              <a:buChar char="•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If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var.equal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= FALSE, the function will correct for unequal variance (FALSE is also the default if you don’t specify anything)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Specify a paired t-test by including: paired = TRUE (default is between-subjects)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3493" y="1610698"/>
            <a:ext cx="82570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i="1" dirty="0">
                <a:latin typeface="Arial" charset="0"/>
                <a:ea typeface="Arial" charset="0"/>
                <a:cs typeface="Arial" charset="0"/>
              </a:rPr>
              <a:t>Do our Groups differ in their </a:t>
            </a:r>
            <a:r>
              <a:rPr lang="en-US" sz="2400" i="1" dirty="0" err="1">
                <a:latin typeface="Arial" charset="0"/>
                <a:ea typeface="Arial" charset="0"/>
                <a:cs typeface="Arial" charset="0"/>
              </a:rPr>
              <a:t>categorisation</a:t>
            </a:r>
            <a:r>
              <a:rPr lang="en-US" sz="2400" i="1" dirty="0">
                <a:latin typeface="Arial" charset="0"/>
                <a:ea typeface="Arial" charset="0"/>
                <a:cs typeface="Arial" charset="0"/>
              </a:rPr>
              <a:t> performance?</a:t>
            </a:r>
          </a:p>
        </p:txBody>
      </p:sp>
    </p:spTree>
    <p:extLst>
      <p:ext uri="{BB962C8B-B14F-4D97-AF65-F5344CB8AC3E}">
        <p14:creationId xmlns:p14="http://schemas.microsoft.com/office/powerpoint/2010/main" val="212710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8428" y="438834"/>
            <a:ext cx="4771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Correlation &amp; regression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13429" y="237671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6066" y="2021752"/>
            <a:ext cx="7607811" cy="615566"/>
          </a:xfrm>
          <a:prstGeom prst="rect">
            <a:avLst/>
          </a:prstGeom>
          <a:solidFill>
            <a:srgbClr val="EAE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EAE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6066" y="2081564"/>
            <a:ext cx="814204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&gt; 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DuckPhobicPeople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 &lt;- 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DuckData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[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DuckData$Group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 == ("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DuckPhobic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"),]</a:t>
            </a:r>
          </a:p>
        </p:txBody>
      </p:sp>
      <p:sp>
        <p:nvSpPr>
          <p:cNvPr id="9" name="Rectangle 8"/>
          <p:cNvSpPr/>
          <p:nvPr/>
        </p:nvSpPr>
        <p:spPr>
          <a:xfrm>
            <a:off x="576497" y="3492784"/>
            <a:ext cx="7607811" cy="943952"/>
          </a:xfrm>
          <a:prstGeom prst="rect">
            <a:avLst/>
          </a:prstGeom>
          <a:solidFill>
            <a:srgbClr val="EAE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EAE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6066" y="3494360"/>
            <a:ext cx="841510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&gt; 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cor.test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(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DuckPhobicPeople$DuckCategPerform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, 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DuckPhobicPeople$Phobiascore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, method = "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pearson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")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6496" y="1385464"/>
            <a:ext cx="8440503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Arial"/>
                <a:cs typeface="Arial"/>
              </a:rPr>
              <a:t>Remember how to subset dataset by rows?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6066" y="2898694"/>
            <a:ext cx="8440503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Arial"/>
                <a:cs typeface="Arial"/>
              </a:rPr>
              <a:t>Is phobia score correlated with </a:t>
            </a:r>
            <a:r>
              <a:rPr lang="en-US" sz="1600" dirty="0" err="1">
                <a:latin typeface="Arial"/>
                <a:cs typeface="Arial"/>
              </a:rPr>
              <a:t>categorisation</a:t>
            </a:r>
            <a:r>
              <a:rPr lang="en-US" sz="1600" dirty="0">
                <a:latin typeface="Arial"/>
                <a:cs typeface="Arial"/>
              </a:rPr>
              <a:t> performance in duck phobic people?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6928" y="5535456"/>
            <a:ext cx="7607811" cy="1111843"/>
          </a:xfrm>
          <a:prstGeom prst="rect">
            <a:avLst/>
          </a:prstGeom>
          <a:solidFill>
            <a:srgbClr val="EAE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EAE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6066" y="5487857"/>
            <a:ext cx="7453118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&gt; 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regresults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 &lt;- lm(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DuckCategPerform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 ~ 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Phobiascore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, data = 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DuckPhobicPeople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&gt; summary(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regresults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0666" y="4859892"/>
            <a:ext cx="8440503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Arial"/>
                <a:cs typeface="Arial"/>
              </a:rPr>
              <a:t>Does phobia score predict </a:t>
            </a:r>
            <a:r>
              <a:rPr lang="en-US" sz="1600" dirty="0" err="1">
                <a:latin typeface="Arial"/>
                <a:cs typeface="Arial"/>
              </a:rPr>
              <a:t>categorisation</a:t>
            </a:r>
            <a:r>
              <a:rPr lang="en-US" sz="1600" dirty="0">
                <a:latin typeface="Arial"/>
                <a:cs typeface="Arial"/>
              </a:rPr>
              <a:t> performance in duck phobic people?</a:t>
            </a:r>
          </a:p>
        </p:txBody>
      </p:sp>
    </p:spTree>
    <p:extLst>
      <p:ext uri="{BB962C8B-B14F-4D97-AF65-F5344CB8AC3E}">
        <p14:creationId xmlns:p14="http://schemas.microsoft.com/office/powerpoint/2010/main" val="192952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2858" y="392668"/>
            <a:ext cx="59663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Graphing using ggplot2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131" y="2632499"/>
            <a:ext cx="1409700" cy="1689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25" y="2632499"/>
            <a:ext cx="1600200" cy="1689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171" y="2632499"/>
            <a:ext cx="1905000" cy="1689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75157" y="3014107"/>
            <a:ext cx="4401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05395" y="3011715"/>
            <a:ext cx="4401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97611" y="3011715"/>
            <a:ext cx="4401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=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1378" y="2632499"/>
            <a:ext cx="2084800" cy="17902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9756" y="4321599"/>
            <a:ext cx="1229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Coordinate</a:t>
            </a:r>
          </a:p>
          <a:p>
            <a:pPr algn="ctr"/>
            <a:r>
              <a:rPr lang="en-US" dirty="0"/>
              <a:t>System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03174" y="4321599"/>
            <a:ext cx="1174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Geometric</a:t>
            </a:r>
          </a:p>
          <a:p>
            <a:pPr algn="ctr"/>
            <a:r>
              <a:rPr lang="en-US" dirty="0"/>
              <a:t>Objects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84055" y="4321599"/>
            <a:ext cx="1595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Title and labels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24302" y="4321599"/>
            <a:ext cx="729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Voila!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4263" y="1513145"/>
            <a:ext cx="8067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ggplot2 – A graphing system based on describing the components of a graphic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30861" y="5375266"/>
            <a:ext cx="1614432" cy="941238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source and which data in which axis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543250" y="5375266"/>
            <a:ext cx="2360220" cy="941238"/>
          </a:xfrm>
          <a:prstGeom prst="rect">
            <a:avLst/>
          </a:prstGeom>
          <a:noFill/>
          <a:ln w="25400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Objects in the graph e.g. scatterplot, boxplot, 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54661" y="5389193"/>
            <a:ext cx="1614432" cy="941238"/>
          </a:xfrm>
          <a:prstGeom prst="rect">
            <a:avLst/>
          </a:prstGeom>
          <a:noFill/>
          <a:ln w="25400"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Labels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37126" y="5389193"/>
            <a:ext cx="4401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14516" y="5375266"/>
            <a:ext cx="4401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851333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11" grpId="0"/>
      <p:bldP spid="12" grpId="0"/>
      <p:bldP spid="13" grpId="0"/>
      <p:bldP spid="15" grpId="0" animBg="1"/>
      <p:bldP spid="17" grpId="0" animBg="1"/>
      <p:bldP spid="18" grpId="0" animBg="1"/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8428" y="438834"/>
            <a:ext cx="1523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Graphs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13429" y="237671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1DFCA02-DFD2-7545-AD3A-38F77241DCAA}"/>
              </a:ext>
            </a:extLst>
          </p:cNvPr>
          <p:cNvGrpSpPr/>
          <p:nvPr/>
        </p:nvGrpSpPr>
        <p:grpSpPr>
          <a:xfrm>
            <a:off x="576066" y="2441332"/>
            <a:ext cx="7766268" cy="1040108"/>
            <a:chOff x="576066" y="2441332"/>
            <a:chExt cx="7766268" cy="1040108"/>
          </a:xfrm>
        </p:grpSpPr>
        <p:sp>
          <p:nvSpPr>
            <p:cNvPr id="7" name="Rectangle 6"/>
            <p:cNvSpPr/>
            <p:nvPr/>
          </p:nvSpPr>
          <p:spPr>
            <a:xfrm>
              <a:off x="576066" y="2441332"/>
              <a:ext cx="7766268" cy="1040108"/>
            </a:xfrm>
            <a:prstGeom prst="rect">
              <a:avLst/>
            </a:prstGeom>
            <a:solidFill>
              <a:srgbClr val="EAE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EAEFFF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76066" y="2501144"/>
              <a:ext cx="7766268" cy="854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500" dirty="0">
                  <a:solidFill>
                    <a:srgbClr val="0432FF"/>
                  </a:solidFill>
                  <a:latin typeface="Monaco"/>
                  <a:cs typeface="Monaco"/>
                </a:rPr>
                <a:t>&gt; </a:t>
              </a:r>
              <a:r>
                <a:rPr lang="en-US" sz="1500" dirty="0" err="1">
                  <a:solidFill>
                    <a:srgbClr val="0432FF"/>
                  </a:solidFill>
                  <a:latin typeface="Monaco"/>
                  <a:cs typeface="Monaco"/>
                </a:rPr>
                <a:t>ggplot</a:t>
              </a:r>
              <a:r>
                <a:rPr lang="en-US" sz="1500" dirty="0">
                  <a:solidFill>
                    <a:srgbClr val="0432FF"/>
                  </a:solidFill>
                  <a:latin typeface="Monaco"/>
                  <a:cs typeface="Monaco"/>
                </a:rPr>
                <a:t>(</a:t>
              </a:r>
              <a:r>
                <a:rPr lang="en-US" sz="1500" dirty="0" err="1">
                  <a:solidFill>
                    <a:srgbClr val="0432FF"/>
                  </a:solidFill>
                  <a:latin typeface="Monaco"/>
                  <a:cs typeface="Monaco"/>
                </a:rPr>
                <a:t>DuckData</a:t>
              </a:r>
              <a:r>
                <a:rPr lang="en-US" sz="1500" dirty="0">
                  <a:solidFill>
                    <a:srgbClr val="0432FF"/>
                  </a:solidFill>
                  <a:latin typeface="Monaco"/>
                  <a:cs typeface="Monaco"/>
                </a:rPr>
                <a:t>, </a:t>
              </a:r>
              <a:r>
                <a:rPr lang="en-US" sz="1500" dirty="0" err="1">
                  <a:solidFill>
                    <a:srgbClr val="0432FF"/>
                  </a:solidFill>
                  <a:latin typeface="Monaco"/>
                  <a:cs typeface="Monaco"/>
                </a:rPr>
                <a:t>aes</a:t>
              </a:r>
              <a:r>
                <a:rPr lang="en-US" sz="1500" dirty="0">
                  <a:solidFill>
                    <a:srgbClr val="0432FF"/>
                  </a:solidFill>
                  <a:latin typeface="Monaco"/>
                  <a:cs typeface="Monaco"/>
                </a:rPr>
                <a:t>(</a:t>
              </a:r>
              <a:r>
                <a:rPr lang="en-US" sz="1500" dirty="0" err="1">
                  <a:solidFill>
                    <a:srgbClr val="0432FF"/>
                  </a:solidFill>
                  <a:latin typeface="Monaco"/>
                  <a:cs typeface="Monaco"/>
                </a:rPr>
                <a:t>Group,DuckCategPerform</a:t>
              </a:r>
              <a:r>
                <a:rPr lang="en-US" sz="1500" dirty="0">
                  <a:solidFill>
                    <a:srgbClr val="0432FF"/>
                  </a:solidFill>
                  <a:latin typeface="Monaco"/>
                  <a:cs typeface="Monaco"/>
                </a:rPr>
                <a:t>)) + </a:t>
              </a:r>
              <a:r>
                <a:rPr lang="en-US" sz="1500" dirty="0" err="1">
                  <a:solidFill>
                    <a:srgbClr val="0432FF"/>
                  </a:solidFill>
                  <a:latin typeface="Monaco"/>
                  <a:cs typeface="Monaco"/>
                </a:rPr>
                <a:t>geom_boxplot</a:t>
              </a:r>
              <a:r>
                <a:rPr lang="en-US" sz="1500" dirty="0">
                  <a:solidFill>
                    <a:srgbClr val="0432FF"/>
                  </a:solidFill>
                  <a:latin typeface="Monaco"/>
                  <a:cs typeface="Monaco"/>
                </a:rPr>
                <a:t>()</a:t>
              </a:r>
            </a:p>
            <a:p>
              <a:pPr>
                <a:lnSpc>
                  <a:spcPct val="150000"/>
                </a:lnSpc>
              </a:pPr>
              <a:endParaRPr lang="en-US" sz="300" dirty="0">
                <a:solidFill>
                  <a:srgbClr val="0432FF"/>
                </a:solidFill>
                <a:latin typeface="Monaco"/>
                <a:cs typeface="Monaco"/>
              </a:endParaRPr>
            </a:p>
            <a:p>
              <a:pPr>
                <a:lnSpc>
                  <a:spcPct val="150000"/>
                </a:lnSpc>
              </a:pPr>
              <a:r>
                <a:rPr lang="en-US" sz="1500" dirty="0">
                  <a:solidFill>
                    <a:srgbClr val="0432FF"/>
                  </a:solidFill>
                  <a:latin typeface="Monaco"/>
                  <a:cs typeface="Monaco"/>
                </a:rPr>
                <a:t> + </a:t>
              </a:r>
              <a:r>
                <a:rPr lang="en-US" sz="1500" dirty="0" err="1">
                  <a:solidFill>
                    <a:srgbClr val="0432FF"/>
                  </a:solidFill>
                  <a:latin typeface="Monaco"/>
                  <a:cs typeface="Monaco"/>
                </a:rPr>
                <a:t>xlab</a:t>
              </a:r>
              <a:r>
                <a:rPr lang="en-US" sz="1500" dirty="0">
                  <a:solidFill>
                    <a:srgbClr val="0432FF"/>
                  </a:solidFill>
                  <a:latin typeface="Monaco"/>
                  <a:cs typeface="Monaco"/>
                </a:rPr>
                <a:t>("Duck Phobia Group") + </a:t>
              </a:r>
              <a:r>
                <a:rPr lang="en-US" sz="1500" dirty="0" err="1">
                  <a:solidFill>
                    <a:srgbClr val="0432FF"/>
                  </a:solidFill>
                  <a:latin typeface="Monaco"/>
                  <a:cs typeface="Monaco"/>
                </a:rPr>
                <a:t>ylab</a:t>
              </a:r>
              <a:r>
                <a:rPr lang="en-US" sz="1500" dirty="0">
                  <a:solidFill>
                    <a:srgbClr val="0432FF"/>
                  </a:solidFill>
                  <a:latin typeface="Monaco"/>
                  <a:cs typeface="Monaco"/>
                </a:rPr>
                <a:t>("</a:t>
              </a:r>
              <a:r>
                <a:rPr lang="en-US" sz="1500" dirty="0" err="1">
                  <a:solidFill>
                    <a:srgbClr val="0432FF"/>
                  </a:solidFill>
                  <a:latin typeface="Monaco"/>
                  <a:cs typeface="Monaco"/>
                </a:rPr>
                <a:t>Categorisation</a:t>
              </a:r>
              <a:r>
                <a:rPr lang="en-US" sz="1500" dirty="0">
                  <a:solidFill>
                    <a:srgbClr val="0432FF"/>
                  </a:solidFill>
                  <a:latin typeface="Monaco"/>
                  <a:cs typeface="Monaco"/>
                </a:rPr>
                <a:t> Performance")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76496" y="1805044"/>
            <a:ext cx="8440503" cy="496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Boxplots for Group differences in </a:t>
            </a:r>
            <a:r>
              <a:rPr lang="en-US" sz="2000" dirty="0" err="1">
                <a:latin typeface="Arial"/>
                <a:cs typeface="Arial"/>
              </a:rPr>
              <a:t>categorisation</a:t>
            </a:r>
            <a:r>
              <a:rPr lang="en-US" sz="2000" dirty="0">
                <a:latin typeface="Arial"/>
                <a:cs typeface="Arial"/>
              </a:rPr>
              <a:t> performance: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DFDA41-2FB7-994E-89E2-1E84DFDCF116}"/>
              </a:ext>
            </a:extLst>
          </p:cNvPr>
          <p:cNvGrpSpPr/>
          <p:nvPr/>
        </p:nvGrpSpPr>
        <p:grpSpPr>
          <a:xfrm>
            <a:off x="576066" y="5276260"/>
            <a:ext cx="8092446" cy="1111843"/>
            <a:chOff x="576066" y="5276260"/>
            <a:chExt cx="8092446" cy="1111843"/>
          </a:xfrm>
        </p:grpSpPr>
        <p:sp>
          <p:nvSpPr>
            <p:cNvPr id="13" name="Rectangle 12"/>
            <p:cNvSpPr/>
            <p:nvPr/>
          </p:nvSpPr>
          <p:spPr>
            <a:xfrm>
              <a:off x="576928" y="5276260"/>
              <a:ext cx="7765406" cy="1111843"/>
            </a:xfrm>
            <a:prstGeom prst="rect">
              <a:avLst/>
            </a:prstGeom>
            <a:solidFill>
              <a:srgbClr val="EAE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EAEFFF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76066" y="5428528"/>
              <a:ext cx="8092446" cy="74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500" dirty="0">
                  <a:solidFill>
                    <a:srgbClr val="0432FF"/>
                  </a:solidFill>
                  <a:latin typeface="Monaco"/>
                  <a:cs typeface="Monaco"/>
                </a:rPr>
                <a:t>&gt; </a:t>
              </a:r>
              <a:r>
                <a:rPr lang="en-US" sz="1500" dirty="0" err="1">
                  <a:solidFill>
                    <a:srgbClr val="0432FF"/>
                  </a:solidFill>
                  <a:latin typeface="Monaco"/>
                  <a:cs typeface="Monaco"/>
                </a:rPr>
                <a:t>ggplot</a:t>
              </a:r>
              <a:r>
                <a:rPr lang="en-US" sz="1500" dirty="0">
                  <a:solidFill>
                    <a:srgbClr val="0432FF"/>
                  </a:solidFill>
                  <a:latin typeface="Monaco"/>
                  <a:cs typeface="Monaco"/>
                </a:rPr>
                <a:t>(</a:t>
              </a:r>
              <a:r>
                <a:rPr lang="en-US" sz="1500" dirty="0" err="1">
                  <a:solidFill>
                    <a:srgbClr val="0432FF"/>
                  </a:solidFill>
                  <a:latin typeface="Monaco"/>
                  <a:cs typeface="Monaco"/>
                </a:rPr>
                <a:t>DuckPhobicPeople</a:t>
              </a:r>
              <a:r>
                <a:rPr lang="en-US" sz="1500" dirty="0">
                  <a:solidFill>
                    <a:srgbClr val="0432FF"/>
                  </a:solidFill>
                  <a:latin typeface="Monaco"/>
                  <a:cs typeface="Monaco"/>
                </a:rPr>
                <a:t>, </a:t>
              </a:r>
              <a:r>
                <a:rPr lang="en-US" sz="1500" dirty="0" err="1">
                  <a:solidFill>
                    <a:srgbClr val="0432FF"/>
                  </a:solidFill>
                  <a:latin typeface="Monaco"/>
                  <a:cs typeface="Monaco"/>
                </a:rPr>
                <a:t>aes</a:t>
              </a:r>
              <a:r>
                <a:rPr lang="en-US" sz="1500" dirty="0">
                  <a:solidFill>
                    <a:srgbClr val="0432FF"/>
                  </a:solidFill>
                  <a:latin typeface="Monaco"/>
                  <a:cs typeface="Monaco"/>
                </a:rPr>
                <a:t>(</a:t>
              </a:r>
              <a:r>
                <a:rPr lang="en-US" sz="1500" dirty="0" err="1">
                  <a:solidFill>
                    <a:srgbClr val="0432FF"/>
                  </a:solidFill>
                  <a:latin typeface="Monaco"/>
                  <a:cs typeface="Monaco"/>
                </a:rPr>
                <a:t>DuckCategPerform</a:t>
              </a:r>
              <a:r>
                <a:rPr lang="en-US" sz="1500" dirty="0">
                  <a:solidFill>
                    <a:srgbClr val="0432FF"/>
                  </a:solidFill>
                  <a:latin typeface="Monaco"/>
                  <a:cs typeface="Monaco"/>
                </a:rPr>
                <a:t>, </a:t>
              </a:r>
              <a:r>
                <a:rPr lang="en-US" sz="1500" dirty="0" err="1">
                  <a:solidFill>
                    <a:srgbClr val="0432FF"/>
                  </a:solidFill>
                  <a:latin typeface="Monaco"/>
                  <a:cs typeface="Monaco"/>
                </a:rPr>
                <a:t>Phobiascore</a:t>
              </a:r>
              <a:r>
                <a:rPr lang="en-US" sz="1500" dirty="0">
                  <a:solidFill>
                    <a:srgbClr val="0432FF"/>
                  </a:solidFill>
                  <a:latin typeface="Monaco"/>
                  <a:cs typeface="Monaco"/>
                </a:rPr>
                <a:t>)) + </a:t>
              </a:r>
              <a:r>
                <a:rPr lang="en-US" sz="1500" dirty="0" err="1">
                  <a:solidFill>
                    <a:srgbClr val="0432FF"/>
                  </a:solidFill>
                  <a:latin typeface="Monaco"/>
                  <a:cs typeface="Monaco"/>
                </a:rPr>
                <a:t>geom_point</a:t>
              </a:r>
              <a:r>
                <a:rPr lang="en-US" sz="1500" dirty="0">
                  <a:solidFill>
                    <a:srgbClr val="0432FF"/>
                  </a:solidFill>
                  <a:latin typeface="Monaco"/>
                  <a:cs typeface="Monaco"/>
                </a:rPr>
                <a:t>() + </a:t>
              </a:r>
              <a:r>
                <a:rPr lang="en-US" sz="1500" dirty="0" err="1">
                  <a:solidFill>
                    <a:srgbClr val="0432FF"/>
                  </a:solidFill>
                  <a:latin typeface="Monaco"/>
                  <a:cs typeface="Monaco"/>
                </a:rPr>
                <a:t>xlab</a:t>
              </a:r>
              <a:r>
                <a:rPr lang="en-US" sz="1500" dirty="0">
                  <a:solidFill>
                    <a:srgbClr val="0432FF"/>
                  </a:solidFill>
                  <a:latin typeface="Monaco"/>
                  <a:cs typeface="Monaco"/>
                </a:rPr>
                <a:t>("</a:t>
              </a:r>
              <a:r>
                <a:rPr lang="en-US" sz="1500" dirty="0" err="1">
                  <a:solidFill>
                    <a:srgbClr val="0432FF"/>
                  </a:solidFill>
                  <a:latin typeface="Monaco"/>
                  <a:cs typeface="Monaco"/>
                </a:rPr>
                <a:t>Categorisation</a:t>
              </a:r>
              <a:r>
                <a:rPr lang="en-US" sz="1500" dirty="0">
                  <a:solidFill>
                    <a:srgbClr val="0432FF"/>
                  </a:solidFill>
                  <a:latin typeface="Monaco"/>
                  <a:cs typeface="Monaco"/>
                </a:rPr>
                <a:t> score") + </a:t>
              </a:r>
              <a:r>
                <a:rPr lang="en-US" sz="1500" dirty="0" err="1">
                  <a:solidFill>
                    <a:srgbClr val="0432FF"/>
                  </a:solidFill>
                  <a:latin typeface="Monaco"/>
                  <a:cs typeface="Monaco"/>
                </a:rPr>
                <a:t>ylab</a:t>
              </a:r>
              <a:r>
                <a:rPr lang="en-US" sz="1500" dirty="0">
                  <a:solidFill>
                    <a:srgbClr val="0432FF"/>
                  </a:solidFill>
                  <a:latin typeface="Monaco"/>
                  <a:cs typeface="Monaco"/>
                </a:rPr>
                <a:t>("Phobia Score")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76928" y="4097259"/>
            <a:ext cx="8440503" cy="958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Scatterplot for relationship between </a:t>
            </a:r>
            <a:r>
              <a:rPr lang="en-US" sz="2000" dirty="0" err="1">
                <a:latin typeface="Arial"/>
                <a:cs typeface="Arial"/>
              </a:rPr>
              <a:t>categorisation</a:t>
            </a:r>
            <a:r>
              <a:rPr lang="en-US" sz="2000" dirty="0">
                <a:latin typeface="Arial"/>
                <a:cs typeface="Arial"/>
              </a:rPr>
              <a:t> performance and phobia score in duck phobic people:</a:t>
            </a:r>
          </a:p>
        </p:txBody>
      </p:sp>
      <p:sp>
        <p:nvSpPr>
          <p:cNvPr id="2" name="Rectangle 1"/>
          <p:cNvSpPr/>
          <p:nvPr/>
        </p:nvSpPr>
        <p:spPr>
          <a:xfrm>
            <a:off x="857249" y="2583180"/>
            <a:ext cx="5242925" cy="33147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302790" y="2583180"/>
            <a:ext cx="1725930" cy="331470"/>
          </a:xfrm>
          <a:prstGeom prst="rect">
            <a:avLst/>
          </a:prstGeom>
          <a:noFill/>
          <a:ln w="254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87552" y="2983018"/>
            <a:ext cx="7171272" cy="348100"/>
          </a:xfrm>
          <a:prstGeom prst="rect">
            <a:avLst/>
          </a:prstGeom>
          <a:noFill/>
          <a:ln w="254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6DAB8E-B98F-AE49-A35D-2A808CFD1D17}"/>
              </a:ext>
            </a:extLst>
          </p:cNvPr>
          <p:cNvSpPr/>
          <p:nvPr/>
        </p:nvSpPr>
        <p:spPr>
          <a:xfrm>
            <a:off x="804125" y="5500540"/>
            <a:ext cx="7047523" cy="33147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DF45A4-FA36-7844-B4BF-732108F93893}"/>
              </a:ext>
            </a:extLst>
          </p:cNvPr>
          <p:cNvSpPr/>
          <p:nvPr/>
        </p:nvSpPr>
        <p:spPr>
          <a:xfrm>
            <a:off x="575518" y="5860778"/>
            <a:ext cx="1460546" cy="331470"/>
          </a:xfrm>
          <a:prstGeom prst="rect">
            <a:avLst/>
          </a:prstGeom>
          <a:noFill/>
          <a:ln w="254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2EB2EC-5A6B-664B-871F-21721C0AAFC5}"/>
              </a:ext>
            </a:extLst>
          </p:cNvPr>
          <p:cNvSpPr/>
          <p:nvPr/>
        </p:nvSpPr>
        <p:spPr>
          <a:xfrm>
            <a:off x="2304287" y="5851295"/>
            <a:ext cx="6038047" cy="331069"/>
          </a:xfrm>
          <a:prstGeom prst="rect">
            <a:avLst/>
          </a:prstGeom>
          <a:noFill/>
          <a:ln w="254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83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2" grpId="0" animBg="1"/>
      <p:bldP spid="12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E13D34-0C17-C24F-AD66-632CA0E50C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00"/>
          <a:stretch/>
        </p:blipFill>
        <p:spPr>
          <a:xfrm>
            <a:off x="91440" y="0"/>
            <a:ext cx="9052560" cy="3196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FCA362-376D-794B-A746-ACDB92010E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69"/>
          <a:stretch/>
        </p:blipFill>
        <p:spPr>
          <a:xfrm>
            <a:off x="2817452" y="3077859"/>
            <a:ext cx="5954026" cy="3395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5D8A9C-9A59-FE47-8160-C28369975E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252"/>
          <a:stretch/>
        </p:blipFill>
        <p:spPr>
          <a:xfrm>
            <a:off x="91440" y="3221876"/>
            <a:ext cx="2726012" cy="32519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2CD1F61-E5D0-AF4D-BC3B-2D8FA6226AB9}"/>
              </a:ext>
            </a:extLst>
          </p:cNvPr>
          <p:cNvSpPr/>
          <p:nvPr/>
        </p:nvSpPr>
        <p:spPr>
          <a:xfrm>
            <a:off x="307625" y="6486535"/>
            <a:ext cx="18138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/>
              <a:t>www.r</a:t>
            </a:r>
            <a:r>
              <a:rPr lang="en-US" sz="1200" dirty="0"/>
              <a:t>-graph-</a:t>
            </a:r>
            <a:r>
              <a:rPr lang="en-US" sz="1200" dirty="0" err="1"/>
              <a:t>gallery.com</a:t>
            </a:r>
            <a:r>
              <a:rPr lang="en-US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945682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0090" y="977556"/>
            <a:ext cx="7607811" cy="668600"/>
          </a:xfrm>
          <a:prstGeom prst="rect">
            <a:avLst/>
          </a:prstGeom>
          <a:solidFill>
            <a:srgbClr val="EAE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EAEFFF"/>
              </a:solidFill>
            </a:endParaRPr>
          </a:p>
        </p:txBody>
      </p:sp>
      <p:pic>
        <p:nvPicPr>
          <p:cNvPr id="2" name="Picture 1" descr="Screen Shot 2017-06-19 at 11.16.0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72"/>
          <a:stretch/>
        </p:blipFill>
        <p:spPr>
          <a:xfrm>
            <a:off x="249472" y="1857804"/>
            <a:ext cx="8663484" cy="481798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49472" y="1857804"/>
            <a:ext cx="5148029" cy="2247363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8222" y="46819"/>
            <a:ext cx="31044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 Markdown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1596" y="1103431"/>
            <a:ext cx="333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&gt; </a:t>
            </a:r>
            <a:r>
              <a:rPr lang="en-US" dirty="0" err="1">
                <a:solidFill>
                  <a:srgbClr val="0432FF"/>
                </a:solidFill>
              </a:rPr>
              <a:t>install.packages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>
                <a:solidFill>
                  <a:srgbClr val="0432FF"/>
                </a:solidFill>
                <a:latin typeface="Monaco"/>
                <a:cs typeface="Monaco"/>
              </a:rPr>
              <a:t>"</a:t>
            </a:r>
            <a:r>
              <a:rPr lang="en-US" dirty="0" err="1">
                <a:solidFill>
                  <a:srgbClr val="0432FF"/>
                </a:solidFill>
              </a:rPr>
              <a:t>rmarkdown</a:t>
            </a:r>
            <a:r>
              <a:rPr lang="en-US" dirty="0">
                <a:solidFill>
                  <a:srgbClr val="0432FF"/>
                </a:solidFill>
                <a:latin typeface="Monaco"/>
                <a:cs typeface="Monaco"/>
              </a:rPr>
              <a:t>"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BEEAD0-1AF5-A644-9326-ADC888915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2671" y="4643533"/>
            <a:ext cx="2855401" cy="183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70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6-19 at 11.16.00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0101" b="50448"/>
          <a:stretch/>
        </p:blipFill>
        <p:spPr>
          <a:xfrm>
            <a:off x="376472" y="972969"/>
            <a:ext cx="8254192" cy="413424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16214" y="4036786"/>
            <a:ext cx="308429" cy="154215"/>
          </a:xfrm>
          <a:prstGeom prst="rect">
            <a:avLst/>
          </a:prstGeom>
          <a:noFill/>
          <a:ln w="38100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15575" y="3909788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90"/>
                </a:solidFill>
              </a:rPr>
              <a:t>Section ends</a:t>
            </a:r>
          </a:p>
        </p:txBody>
      </p:sp>
      <p:sp>
        <p:nvSpPr>
          <p:cNvPr id="6" name="Rectangle 5"/>
          <p:cNvSpPr/>
          <p:nvPr/>
        </p:nvSpPr>
        <p:spPr>
          <a:xfrm>
            <a:off x="914400" y="3728358"/>
            <a:ext cx="908957" cy="220310"/>
          </a:xfrm>
          <a:prstGeom prst="rect">
            <a:avLst/>
          </a:prstGeom>
          <a:noFill/>
          <a:ln w="38100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857834" y="3622099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Section begins</a:t>
            </a:r>
          </a:p>
        </p:txBody>
      </p:sp>
      <p:sp>
        <p:nvSpPr>
          <p:cNvPr id="8" name="Rectangle 7"/>
          <p:cNvSpPr/>
          <p:nvPr/>
        </p:nvSpPr>
        <p:spPr>
          <a:xfrm>
            <a:off x="914400" y="4826003"/>
            <a:ext cx="1253673" cy="235857"/>
          </a:xfrm>
          <a:prstGeom prst="rect">
            <a:avLst/>
          </a:prstGeom>
          <a:noFill/>
          <a:ln w="38100"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27340" y="4738668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60066"/>
                </a:solidFill>
              </a:rPr>
              <a:t>Click here to jump to the section that you want</a:t>
            </a:r>
          </a:p>
        </p:txBody>
      </p:sp>
    </p:spTree>
    <p:extLst>
      <p:ext uri="{BB962C8B-B14F-4D97-AF65-F5344CB8AC3E}">
        <p14:creationId xmlns:p14="http://schemas.microsoft.com/office/powerpoint/2010/main" val="116951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8" grpId="0" animBg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0000"/>
                </a:solidFill>
              </a:rPr>
              <a:t>Rounding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363" y="1691782"/>
            <a:ext cx="8229600" cy="394465"/>
          </a:xfrm>
        </p:spPr>
        <p:txBody>
          <a:bodyPr/>
          <a:lstStyle/>
          <a:p>
            <a:pPr marL="0" indent="0">
              <a:buNone/>
            </a:pPr>
            <a:r>
              <a:rPr lang="en-GB" sz="2800" dirty="0"/>
              <a:t>Descriptives</a:t>
            </a:r>
          </a:p>
          <a:p>
            <a:pPr marL="0" indent="0">
              <a:buNone/>
            </a:pPr>
            <a:endParaRPr lang="en-GB" sz="5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GB" sz="2800" dirty="0">
                <a:solidFill>
                  <a:srgbClr val="000000"/>
                </a:solidFill>
              </a:rPr>
              <a:t>Analyses</a:t>
            </a:r>
            <a:endParaRPr lang="en-GB" sz="2200" dirty="0">
              <a:solidFill>
                <a:srgbClr val="000000"/>
              </a:solidFill>
            </a:endParaRPr>
          </a:p>
          <a:p>
            <a:pPr>
              <a:buFont typeface="Arial"/>
              <a:buChar char="•"/>
            </a:pPr>
            <a:r>
              <a:rPr lang="en-GB" sz="2200" dirty="0"/>
              <a:t>Between subjects t-test</a:t>
            </a:r>
          </a:p>
          <a:p>
            <a:pPr>
              <a:buFont typeface="Arial"/>
              <a:buChar char="•"/>
            </a:pPr>
            <a:r>
              <a:rPr lang="en-GB" sz="2200" dirty="0"/>
              <a:t>Correlation &amp; regression</a:t>
            </a:r>
          </a:p>
          <a:p>
            <a:pPr>
              <a:buFont typeface="Arial"/>
              <a:buChar char="•"/>
            </a:pPr>
            <a:endParaRPr lang="en-GB" sz="500" dirty="0"/>
          </a:p>
          <a:p>
            <a:pPr marL="0" indent="0">
              <a:buNone/>
            </a:pPr>
            <a:r>
              <a:rPr lang="en-GB" sz="2800" dirty="0"/>
              <a:t>Data visualization</a:t>
            </a:r>
          </a:p>
          <a:p>
            <a:r>
              <a:rPr lang="en-GB" sz="2000" dirty="0"/>
              <a:t>Boxplot</a:t>
            </a:r>
          </a:p>
          <a:p>
            <a:r>
              <a:rPr lang="en-GB" sz="2000" dirty="0"/>
              <a:t>Scatterplot</a:t>
            </a:r>
          </a:p>
          <a:p>
            <a:endParaRPr lang="en-GB" sz="500" dirty="0"/>
          </a:p>
          <a:p>
            <a:pPr marL="0" indent="0">
              <a:buNone/>
            </a:pPr>
            <a:r>
              <a:rPr lang="en-GB" sz="2800" dirty="0"/>
              <a:t>Advanced script organization</a:t>
            </a:r>
          </a:p>
          <a:p>
            <a:pPr lvl="0"/>
            <a:r>
              <a:rPr lang="en-GB" sz="2000" dirty="0" err="1"/>
              <a:t>RMarkdown</a:t>
            </a:r>
            <a:endParaRPr lang="en-GB" sz="2000" dirty="0"/>
          </a:p>
          <a:p>
            <a:pPr marL="0" indent="0">
              <a:buNone/>
            </a:pP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81172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Useful resources</a:t>
            </a:r>
          </a:p>
        </p:txBody>
      </p:sp>
      <p:sp>
        <p:nvSpPr>
          <p:cNvPr id="5" name="Rectangle 4"/>
          <p:cNvSpPr/>
          <p:nvPr/>
        </p:nvSpPr>
        <p:spPr>
          <a:xfrm>
            <a:off x="401052" y="1644321"/>
            <a:ext cx="5064207" cy="49438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en-GB" b="1" dirty="0">
                <a:latin typeface="Arial"/>
                <a:cs typeface="Arial"/>
              </a:rPr>
              <a:t>Packages used:</a:t>
            </a:r>
          </a:p>
          <a:p>
            <a:pPr marL="742950" lvl="1" indent="-285750">
              <a:lnSpc>
                <a:spcPct val="110000"/>
              </a:lnSpc>
              <a:buFont typeface="Arial"/>
              <a:buChar char="•"/>
            </a:pPr>
            <a:r>
              <a:rPr lang="en-GB" dirty="0" err="1">
                <a:latin typeface="Arial"/>
                <a:cs typeface="Arial"/>
              </a:rPr>
              <a:t>pwr</a:t>
            </a:r>
            <a:r>
              <a:rPr lang="en-GB" dirty="0">
                <a:latin typeface="Arial"/>
                <a:cs typeface="Arial"/>
              </a:rPr>
              <a:t> (Power analysis)</a:t>
            </a:r>
          </a:p>
          <a:p>
            <a:pPr marL="742950" lvl="1" indent="-285750">
              <a:lnSpc>
                <a:spcPct val="110000"/>
              </a:lnSpc>
              <a:buFont typeface="Arial"/>
              <a:buChar char="•"/>
            </a:pPr>
            <a:r>
              <a:rPr lang="en-GB" dirty="0">
                <a:latin typeface="Arial"/>
                <a:cs typeface="Arial"/>
              </a:rPr>
              <a:t>psych (Statistical analyses)</a:t>
            </a:r>
          </a:p>
          <a:p>
            <a:pPr marL="742950" lvl="1" indent="-285750">
              <a:lnSpc>
                <a:spcPct val="110000"/>
              </a:lnSpc>
              <a:buFont typeface="Arial"/>
              <a:buChar char="•"/>
            </a:pPr>
            <a:r>
              <a:rPr lang="en-GB" dirty="0">
                <a:latin typeface="Arial"/>
                <a:cs typeface="Arial"/>
              </a:rPr>
              <a:t>ggplot2 (Graphing)</a:t>
            </a:r>
          </a:p>
          <a:p>
            <a:pPr marL="742950" lvl="1" indent="-285750">
              <a:lnSpc>
                <a:spcPct val="110000"/>
              </a:lnSpc>
              <a:buFont typeface="Arial"/>
              <a:buChar char="•"/>
            </a:pPr>
            <a:endParaRPr lang="en-GB" dirty="0">
              <a:latin typeface="Arial"/>
              <a:cs typeface="Arial"/>
            </a:endParaRP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en-GB" b="1" dirty="0">
                <a:latin typeface="Arial"/>
                <a:cs typeface="Arial"/>
              </a:rPr>
              <a:t>Other useful packages/functions:</a:t>
            </a:r>
          </a:p>
          <a:p>
            <a:pPr marL="742950" lvl="1" indent="-285750">
              <a:lnSpc>
                <a:spcPct val="110000"/>
              </a:lnSpc>
              <a:buFont typeface="Arial"/>
              <a:buChar char="•"/>
            </a:pPr>
            <a:r>
              <a:rPr lang="en-GB" dirty="0" err="1">
                <a:latin typeface="Arial"/>
                <a:cs typeface="Arial"/>
              </a:rPr>
              <a:t>dpylr</a:t>
            </a:r>
            <a:r>
              <a:rPr lang="en-GB" dirty="0">
                <a:latin typeface="Arial"/>
                <a:cs typeface="Arial"/>
              </a:rPr>
              <a:t> &amp; </a:t>
            </a:r>
            <a:r>
              <a:rPr lang="en-GB" dirty="0" err="1">
                <a:latin typeface="Arial"/>
                <a:cs typeface="Arial"/>
              </a:rPr>
              <a:t>tidyr</a:t>
            </a:r>
            <a:r>
              <a:rPr lang="en-GB" dirty="0">
                <a:latin typeface="Arial"/>
                <a:cs typeface="Arial"/>
              </a:rPr>
              <a:t> (data formatting)</a:t>
            </a:r>
          </a:p>
          <a:p>
            <a:pPr marL="742950" lvl="1" indent="-285750">
              <a:lnSpc>
                <a:spcPct val="110000"/>
              </a:lnSpc>
              <a:buFont typeface="Arial"/>
              <a:buChar char="•"/>
            </a:pPr>
            <a:r>
              <a:rPr lang="en-GB" dirty="0" err="1">
                <a:latin typeface="Arial"/>
                <a:cs typeface="Arial"/>
              </a:rPr>
              <a:t>aov</a:t>
            </a:r>
            <a:r>
              <a:rPr lang="en-GB" dirty="0">
                <a:latin typeface="Arial"/>
                <a:cs typeface="Arial"/>
              </a:rPr>
              <a:t> (Analysis of variance) </a:t>
            </a:r>
          </a:p>
          <a:p>
            <a:pPr marL="742950" lvl="1" indent="-285750">
              <a:lnSpc>
                <a:spcPct val="110000"/>
              </a:lnSpc>
              <a:buFont typeface="Arial"/>
              <a:buChar char="•"/>
            </a:pPr>
            <a:r>
              <a:rPr lang="en-GB" dirty="0" err="1">
                <a:latin typeface="Arial"/>
                <a:cs typeface="Arial"/>
              </a:rPr>
              <a:t>nlme</a:t>
            </a:r>
            <a:r>
              <a:rPr lang="en-GB" dirty="0">
                <a:latin typeface="Arial"/>
                <a:cs typeface="Arial"/>
              </a:rPr>
              <a:t>/lme4 (For advanced linear models)</a:t>
            </a: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endParaRPr lang="en-GB" dirty="0">
              <a:latin typeface="Arial"/>
              <a:cs typeface="Arial"/>
            </a:endParaRP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en-GB" b="1" dirty="0">
                <a:latin typeface="Arial"/>
                <a:cs typeface="Arial"/>
              </a:rPr>
              <a:t>Further help:</a:t>
            </a:r>
          </a:p>
          <a:p>
            <a:pPr marL="742950" lvl="1" indent="-285750">
              <a:lnSpc>
                <a:spcPct val="110000"/>
              </a:lnSpc>
              <a:buFont typeface="Arial"/>
              <a:buChar char="•"/>
            </a:pPr>
            <a:r>
              <a:rPr lang="en-GB" dirty="0">
                <a:latin typeface="Arial"/>
                <a:cs typeface="Arial"/>
              </a:rPr>
              <a:t>Work through a textbook</a:t>
            </a:r>
          </a:p>
          <a:p>
            <a:pPr marL="742950" lvl="1" indent="-285750">
              <a:lnSpc>
                <a:spcPct val="110000"/>
              </a:lnSpc>
              <a:buFont typeface="Arial"/>
              <a:buChar char="•"/>
            </a:pPr>
            <a:r>
              <a:rPr lang="en-GB" dirty="0" err="1">
                <a:latin typeface="Arial"/>
                <a:cs typeface="Arial"/>
              </a:rPr>
              <a:t>Rblogger</a:t>
            </a:r>
            <a:endParaRPr lang="en-GB" dirty="0">
              <a:latin typeface="Arial"/>
              <a:cs typeface="Arial"/>
            </a:endParaRPr>
          </a:p>
          <a:p>
            <a:pPr marL="742950" lvl="1" indent="-285750">
              <a:lnSpc>
                <a:spcPct val="110000"/>
              </a:lnSpc>
              <a:buFont typeface="Arial"/>
              <a:buChar char="•"/>
            </a:pPr>
            <a:r>
              <a:rPr lang="en-GB" dirty="0" err="1">
                <a:latin typeface="Arial"/>
                <a:cs typeface="Arial"/>
              </a:rPr>
              <a:t>Stackoverflow</a:t>
            </a:r>
            <a:endParaRPr lang="en-GB" dirty="0">
              <a:latin typeface="Arial"/>
              <a:cs typeface="Arial"/>
            </a:endParaRPr>
          </a:p>
          <a:p>
            <a:pPr marL="742950" lvl="1" indent="-285750">
              <a:lnSpc>
                <a:spcPct val="110000"/>
              </a:lnSpc>
              <a:buFont typeface="Arial"/>
              <a:buChar char="•"/>
            </a:pPr>
            <a:r>
              <a:rPr lang="en-GB" dirty="0">
                <a:latin typeface="Arial"/>
                <a:cs typeface="Arial"/>
              </a:rPr>
              <a:t>Google (our best friend!!)</a:t>
            </a:r>
          </a:p>
          <a:p>
            <a:pPr marL="742950" lvl="1" indent="-285750">
              <a:lnSpc>
                <a:spcPct val="110000"/>
              </a:lnSpc>
              <a:buFont typeface="Arial"/>
              <a:buChar char="•"/>
            </a:pPr>
            <a:r>
              <a:rPr lang="en-GB" dirty="0">
                <a:latin typeface="Arial"/>
                <a:cs typeface="Arial"/>
              </a:rPr>
              <a:t>Ask a friend (buy them a coffee/beer!)</a:t>
            </a:r>
          </a:p>
        </p:txBody>
      </p:sp>
      <p:pic>
        <p:nvPicPr>
          <p:cNvPr id="3" name="Picture 2" descr="happycat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900" y="1487977"/>
            <a:ext cx="2617948" cy="3140294"/>
          </a:xfrm>
          <a:prstGeom prst="rect">
            <a:avLst/>
          </a:prstGeom>
        </p:spPr>
      </p:pic>
      <p:pic>
        <p:nvPicPr>
          <p:cNvPr id="6" name="Picture 5" descr="cat-meme-ahhh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62" y="1644321"/>
            <a:ext cx="2660486" cy="25967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ED0675-58CC-F84D-97D8-04CAA0C68B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9874" y="5056553"/>
            <a:ext cx="977469" cy="1468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FDFE1B-673B-084E-8BE3-5AB756CAF0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3542" y="5056553"/>
            <a:ext cx="1083258" cy="14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68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the materials here:</a:t>
            </a:r>
          </a:p>
        </p:txBody>
      </p:sp>
      <p:sp>
        <p:nvSpPr>
          <p:cNvPr id="3" name="Rectangle 2"/>
          <p:cNvSpPr/>
          <p:nvPr/>
        </p:nvSpPr>
        <p:spPr>
          <a:xfrm>
            <a:off x="1648685" y="3189586"/>
            <a:ext cx="54838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Calibri"/>
                <a:cs typeface="Calibri"/>
              </a:rPr>
              <a:t>Install psych and ggplot2 packages if you haven’t already:</a:t>
            </a:r>
          </a:p>
          <a:p>
            <a:pPr algn="ctr"/>
            <a:endParaRPr lang="en-US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33789" y="2103557"/>
            <a:ext cx="47135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rgbClr val="3366FF"/>
                </a:solidFill>
              </a:rPr>
              <a:t>https://</a:t>
            </a:r>
            <a:r>
              <a:rPr lang="en-US" sz="2000" dirty="0" err="1">
                <a:solidFill>
                  <a:srgbClr val="3366FF"/>
                </a:solidFill>
              </a:rPr>
              <a:t>github.com</a:t>
            </a:r>
            <a:r>
              <a:rPr lang="en-US" sz="2000" dirty="0">
                <a:solidFill>
                  <a:srgbClr val="3366FF"/>
                </a:solidFill>
              </a:rPr>
              <a:t>/</a:t>
            </a:r>
            <a:r>
              <a:rPr lang="en-US" sz="2000" dirty="0" err="1">
                <a:solidFill>
                  <a:srgbClr val="3366FF"/>
                </a:solidFill>
              </a:rPr>
              <a:t>ClareSutherland</a:t>
            </a:r>
            <a:r>
              <a:rPr lang="en-US" sz="2000" dirty="0">
                <a:solidFill>
                  <a:srgbClr val="3366FF"/>
                </a:solidFill>
              </a:rPr>
              <a:t>/</a:t>
            </a:r>
            <a:r>
              <a:rPr lang="en-US" sz="2000" dirty="0" err="1">
                <a:solidFill>
                  <a:srgbClr val="3366FF"/>
                </a:solidFill>
              </a:rPr>
              <a:t>BasicR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1274103" y="5477240"/>
            <a:ext cx="6232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Calibri"/>
                <a:cs typeface="Calibri"/>
              </a:rPr>
              <a:t>Check you can open R_workshop2.R script if you haven</a:t>
            </a:r>
            <a:r>
              <a:rPr lang="fr-FR" dirty="0">
                <a:latin typeface="Calibri"/>
                <a:cs typeface="Calibri"/>
              </a:rPr>
              <a:t>’</a:t>
            </a:r>
            <a:r>
              <a:rPr lang="en-US" dirty="0">
                <a:latin typeface="Calibri"/>
                <a:cs typeface="Calibri"/>
              </a:rPr>
              <a:t>t already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1A3A2BF-02FC-7F42-8375-2D198BA0BC45}"/>
              </a:ext>
            </a:extLst>
          </p:cNvPr>
          <p:cNvGrpSpPr/>
          <p:nvPr/>
        </p:nvGrpSpPr>
        <p:grpSpPr>
          <a:xfrm>
            <a:off x="1941855" y="3758202"/>
            <a:ext cx="4897465" cy="1376254"/>
            <a:chOff x="751976" y="133977"/>
            <a:chExt cx="8726224" cy="16703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1296A1-C6F5-D940-9055-ECD8E171559E}"/>
                </a:ext>
              </a:extLst>
            </p:cNvPr>
            <p:cNvSpPr/>
            <p:nvPr/>
          </p:nvSpPr>
          <p:spPr>
            <a:xfrm>
              <a:off x="751976" y="133977"/>
              <a:ext cx="8726224" cy="1211278"/>
            </a:xfrm>
            <a:prstGeom prst="rect">
              <a:avLst/>
            </a:prstGeom>
            <a:solidFill>
              <a:srgbClr val="EAE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EAEFFF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306174C-0347-824C-93B6-77B6FF62ACA6}"/>
                </a:ext>
              </a:extLst>
            </p:cNvPr>
            <p:cNvSpPr/>
            <p:nvPr/>
          </p:nvSpPr>
          <p:spPr>
            <a:xfrm>
              <a:off x="992075" y="235429"/>
              <a:ext cx="6292790" cy="15688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500" dirty="0">
                  <a:solidFill>
                    <a:srgbClr val="0000FF"/>
                  </a:solidFill>
                  <a:latin typeface="Monaco"/>
                  <a:cs typeface="Monaco"/>
                </a:rPr>
                <a:t>&gt; </a:t>
              </a:r>
              <a:r>
                <a:rPr lang="en-GB" sz="1500" dirty="0" err="1">
                  <a:solidFill>
                    <a:srgbClr val="0000FF"/>
                  </a:solidFill>
                  <a:latin typeface="Monaco"/>
                  <a:cs typeface="Monaco"/>
                </a:rPr>
                <a:t>install.packages</a:t>
              </a:r>
              <a:r>
                <a:rPr lang="en-GB" sz="1500" dirty="0">
                  <a:solidFill>
                    <a:srgbClr val="0000FF"/>
                  </a:solidFill>
                  <a:latin typeface="Monaco"/>
                  <a:cs typeface="Monaco"/>
                </a:rPr>
                <a:t>(</a:t>
              </a:r>
              <a:r>
                <a:rPr lang="en-US" sz="1500" dirty="0">
                  <a:solidFill>
                    <a:srgbClr val="0000FF"/>
                  </a:solidFill>
                  <a:latin typeface="Monaco"/>
                  <a:cs typeface="Monaco"/>
                </a:rPr>
                <a:t>"</a:t>
              </a:r>
              <a:r>
                <a:rPr lang="en-GB" sz="1500" dirty="0">
                  <a:solidFill>
                    <a:srgbClr val="0000FF"/>
                  </a:solidFill>
                  <a:latin typeface="Monaco"/>
                  <a:cs typeface="Monaco"/>
                </a:rPr>
                <a:t>psych</a:t>
              </a:r>
              <a:r>
                <a:rPr lang="en-US" sz="1500" dirty="0">
                  <a:solidFill>
                    <a:srgbClr val="0000FF"/>
                  </a:solidFill>
                  <a:latin typeface="Monaco"/>
                  <a:cs typeface="Monaco"/>
                </a:rPr>
                <a:t>"</a:t>
              </a:r>
              <a:r>
                <a:rPr lang="en-GB" sz="1500" dirty="0">
                  <a:solidFill>
                    <a:srgbClr val="0000FF"/>
                  </a:solidFill>
                  <a:latin typeface="Monaco"/>
                  <a:cs typeface="Monaco"/>
                </a:rPr>
                <a:t>)</a:t>
              </a:r>
            </a:p>
            <a:p>
              <a:pPr marL="285750" indent="-285750">
                <a:buFont typeface="Wingdings" pitchFamily="2" charset="2"/>
                <a:buChar char="Ø"/>
              </a:pPr>
              <a:endParaRPr lang="en-GB" sz="1500" dirty="0">
                <a:solidFill>
                  <a:srgbClr val="0000FF"/>
                </a:solidFill>
                <a:latin typeface="Monaco"/>
                <a:cs typeface="Monaco"/>
              </a:endParaRPr>
            </a:p>
            <a:p>
              <a:r>
                <a:rPr lang="en-GB" sz="1500" dirty="0">
                  <a:solidFill>
                    <a:srgbClr val="0000FF"/>
                  </a:solidFill>
                  <a:latin typeface="Monaco"/>
                  <a:cs typeface="Monaco"/>
                </a:rPr>
                <a:t>&gt; </a:t>
              </a:r>
              <a:r>
                <a:rPr lang="en-GB" sz="1500" dirty="0" err="1">
                  <a:solidFill>
                    <a:srgbClr val="0000FF"/>
                  </a:solidFill>
                  <a:latin typeface="Monaco"/>
                  <a:cs typeface="Monaco"/>
                </a:rPr>
                <a:t>install.packages</a:t>
              </a:r>
              <a:r>
                <a:rPr lang="en-GB" sz="1500" dirty="0">
                  <a:solidFill>
                    <a:srgbClr val="0000FF"/>
                  </a:solidFill>
                  <a:latin typeface="Monaco"/>
                  <a:cs typeface="Monaco"/>
                </a:rPr>
                <a:t>(</a:t>
              </a:r>
              <a:r>
                <a:rPr lang="en-US" sz="1500" dirty="0">
                  <a:solidFill>
                    <a:srgbClr val="0000FF"/>
                  </a:solidFill>
                  <a:latin typeface="Monaco"/>
                  <a:cs typeface="Monaco"/>
                </a:rPr>
                <a:t>"</a:t>
              </a:r>
              <a:r>
                <a:rPr lang="en-GB" sz="1500" dirty="0">
                  <a:solidFill>
                    <a:srgbClr val="0000FF"/>
                  </a:solidFill>
                  <a:latin typeface="Monaco"/>
                  <a:cs typeface="Monaco"/>
                </a:rPr>
                <a:t>ggplot2</a:t>
              </a:r>
              <a:r>
                <a:rPr lang="en-US" sz="1500" dirty="0">
                  <a:solidFill>
                    <a:srgbClr val="0000FF"/>
                  </a:solidFill>
                  <a:latin typeface="Monaco"/>
                  <a:cs typeface="Monaco"/>
                </a:rPr>
                <a:t>"</a:t>
              </a:r>
              <a:r>
                <a:rPr lang="en-GB" sz="1500" dirty="0">
                  <a:solidFill>
                    <a:srgbClr val="0000FF"/>
                  </a:solidFill>
                  <a:latin typeface="Monaco"/>
                  <a:cs typeface="Monaco"/>
                </a:rPr>
                <a:t>)</a:t>
              </a:r>
            </a:p>
            <a:p>
              <a:endParaRPr lang="en-GB" sz="1500" dirty="0">
                <a:solidFill>
                  <a:srgbClr val="0000FF"/>
                </a:solidFill>
                <a:latin typeface="Monaco"/>
                <a:cs typeface="Monaco"/>
              </a:endParaRPr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92128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common mistakes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sz="2000" b="1" dirty="0"/>
              <a:t>Spelling mistakes – R is very picky!!!</a:t>
            </a:r>
          </a:p>
          <a:p>
            <a:endParaRPr lang="en-US" sz="1800" dirty="0">
              <a:sym typeface="Wingdings" pitchFamily="2" charset="2"/>
            </a:endParaRPr>
          </a:p>
          <a:p>
            <a:r>
              <a:rPr lang="en-US" sz="2000" b="1" dirty="0">
                <a:sym typeface="Wingdings" pitchFamily="2" charset="2"/>
              </a:rPr>
              <a:t>Code is still running when you don’t want it to </a:t>
            </a:r>
            <a:r>
              <a:rPr lang="en-US" sz="2000" dirty="0">
                <a:sym typeface="Wingdings" pitchFamily="2" charset="2"/>
              </a:rPr>
              <a:t>– press “esc” or the red button in the console (below) to stop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1800" b="1" dirty="0"/>
          </a:p>
          <a:p>
            <a:r>
              <a:rPr lang="en-US" sz="2000" b="1" dirty="0"/>
              <a:t>Plus sign appears and the code doesn’t run </a:t>
            </a:r>
            <a:r>
              <a:rPr lang="en-US" sz="2000" dirty="0"/>
              <a:t>– there is a typo (e.g. you didn’t close brackets). Press </a:t>
            </a:r>
            <a:r>
              <a:rPr lang="en-US" sz="2000" dirty="0">
                <a:sym typeface="Wingdings" pitchFamily="2" charset="2"/>
              </a:rPr>
              <a:t>“esc” to stop and start again.</a:t>
            </a:r>
          </a:p>
          <a:p>
            <a:endParaRPr lang="en-US" sz="2000" dirty="0">
              <a:sym typeface="Wingdings" pitchFamily="2" charset="2"/>
            </a:endParaRPr>
          </a:p>
          <a:p>
            <a:endParaRPr lang="en-US" sz="2000" dirty="0">
              <a:sym typeface="Wingdings" pitchFamily="2" charset="2"/>
            </a:endParaRPr>
          </a:p>
          <a:p>
            <a:endParaRPr lang="en-US" sz="2000" dirty="0">
              <a:sym typeface="Wingdings" pitchFamily="2" charset="2"/>
            </a:endParaRPr>
          </a:p>
          <a:p>
            <a:r>
              <a:rPr lang="en-US" sz="2000" b="1" dirty="0"/>
              <a:t>Double check the script editor for errors:</a:t>
            </a:r>
            <a:endParaRPr lang="en-US" sz="20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F091197-0A0B-324E-92A6-810F63F944B0}"/>
              </a:ext>
            </a:extLst>
          </p:cNvPr>
          <p:cNvGrpSpPr/>
          <p:nvPr/>
        </p:nvGrpSpPr>
        <p:grpSpPr>
          <a:xfrm>
            <a:off x="53788" y="3062653"/>
            <a:ext cx="9036424" cy="685801"/>
            <a:chOff x="53788" y="3062653"/>
            <a:chExt cx="9036424" cy="68580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F9F3DAF-45E2-3541-9AA5-B9548699EC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1187" r="1176" b="36702"/>
            <a:stretch/>
          </p:blipFill>
          <p:spPr>
            <a:xfrm>
              <a:off x="53788" y="3062653"/>
              <a:ext cx="9036424" cy="685801"/>
            </a:xfrm>
            <a:prstGeom prst="rect">
              <a:avLst/>
            </a:prstGeom>
          </p:spPr>
        </p:pic>
        <p:sp>
          <p:nvSpPr>
            <p:cNvPr id="10" name="Frame 9">
              <a:extLst>
                <a:ext uri="{FF2B5EF4-FFF2-40B4-BE49-F238E27FC236}">
                  <a16:creationId xmlns:a16="http://schemas.microsoft.com/office/drawing/2014/main" id="{D8B18BEA-328A-C249-A543-6DECC6119E38}"/>
                </a:ext>
              </a:extLst>
            </p:cNvPr>
            <p:cNvSpPr/>
            <p:nvPr/>
          </p:nvSpPr>
          <p:spPr>
            <a:xfrm>
              <a:off x="5623601" y="3334776"/>
              <a:ext cx="1052286" cy="399143"/>
            </a:xfrm>
            <a:prstGeom prst="fram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E6D0CBE-FA53-054C-B76F-D0D06925ED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579" b="-1"/>
          <a:stretch/>
        </p:blipFill>
        <p:spPr>
          <a:xfrm>
            <a:off x="811307" y="4894689"/>
            <a:ext cx="6705600" cy="5933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4164B3-0FED-CB42-ADC4-72284562CF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98" r="42842" b="1169"/>
          <a:stretch/>
        </p:blipFill>
        <p:spPr>
          <a:xfrm>
            <a:off x="6149744" y="5841110"/>
            <a:ext cx="2460811" cy="6756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68D57D-ACA9-954D-9367-2DC64C0608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173" y="0"/>
            <a:ext cx="1882921" cy="141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9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0000"/>
                </a:solidFill>
              </a:rPr>
              <a:t>What will we cover today?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363" y="1691782"/>
            <a:ext cx="8229600" cy="394465"/>
          </a:xfrm>
        </p:spPr>
        <p:txBody>
          <a:bodyPr/>
          <a:lstStyle/>
          <a:p>
            <a:pPr marL="0" indent="0">
              <a:buNone/>
            </a:pPr>
            <a:r>
              <a:rPr lang="en-GB" sz="2800" dirty="0"/>
              <a:t>Descriptives</a:t>
            </a:r>
          </a:p>
          <a:p>
            <a:pPr marL="0" indent="0">
              <a:buNone/>
            </a:pPr>
            <a:endParaRPr lang="en-GB" sz="5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GB" sz="2800" dirty="0">
                <a:solidFill>
                  <a:srgbClr val="000000"/>
                </a:solidFill>
              </a:rPr>
              <a:t>Analyses</a:t>
            </a:r>
            <a:endParaRPr lang="en-GB" sz="2200" dirty="0">
              <a:solidFill>
                <a:srgbClr val="000000"/>
              </a:solidFill>
            </a:endParaRPr>
          </a:p>
          <a:p>
            <a:pPr>
              <a:buFont typeface="Arial"/>
              <a:buChar char="•"/>
            </a:pPr>
            <a:r>
              <a:rPr lang="en-GB" sz="2200" dirty="0"/>
              <a:t>Comparing means</a:t>
            </a:r>
          </a:p>
          <a:p>
            <a:pPr>
              <a:buFont typeface="Arial"/>
              <a:buChar char="•"/>
            </a:pPr>
            <a:r>
              <a:rPr lang="en-GB" sz="2200" dirty="0"/>
              <a:t>Correlation</a:t>
            </a:r>
          </a:p>
          <a:p>
            <a:pPr>
              <a:buFont typeface="Arial"/>
              <a:buChar char="•"/>
            </a:pPr>
            <a:endParaRPr lang="en-GB" sz="500" dirty="0"/>
          </a:p>
          <a:p>
            <a:pPr marL="0" indent="0">
              <a:buNone/>
            </a:pPr>
            <a:r>
              <a:rPr lang="en-GB" sz="2800" dirty="0"/>
              <a:t>Data visualization</a:t>
            </a:r>
          </a:p>
          <a:p>
            <a:r>
              <a:rPr lang="en-GB" sz="2000" dirty="0"/>
              <a:t>Boxplot</a:t>
            </a:r>
          </a:p>
          <a:p>
            <a:r>
              <a:rPr lang="en-GB" sz="2000" dirty="0"/>
              <a:t>Scatterplot</a:t>
            </a:r>
          </a:p>
          <a:p>
            <a:endParaRPr lang="en-GB" sz="500" dirty="0"/>
          </a:p>
          <a:p>
            <a:pPr marL="0" indent="0">
              <a:buNone/>
            </a:pPr>
            <a:r>
              <a:rPr lang="en-GB" sz="2800" dirty="0"/>
              <a:t>Advanced script organization</a:t>
            </a:r>
          </a:p>
          <a:p>
            <a:pPr lvl="0"/>
            <a:r>
              <a:rPr lang="en-GB" sz="2000" dirty="0" err="1"/>
              <a:t>RMarkdown</a:t>
            </a:r>
            <a:endParaRPr lang="en-GB" sz="2000" dirty="0"/>
          </a:p>
          <a:p>
            <a:pPr marL="0" indent="0">
              <a:buNone/>
            </a:pPr>
            <a:endParaRPr lang="en-GB" sz="2200" dirty="0"/>
          </a:p>
        </p:txBody>
      </p:sp>
      <p:pic>
        <p:nvPicPr>
          <p:cNvPr id="4" name="Picture 3" descr="cat-meme-ahh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107" y="1979929"/>
            <a:ext cx="3195649" cy="311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70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275282"/>
            <a:ext cx="8229600" cy="1143000"/>
          </a:xfrm>
        </p:spPr>
        <p:txBody>
          <a:bodyPr/>
          <a:lstStyle/>
          <a:p>
            <a:r>
              <a:rPr lang="en-US" dirty="0"/>
              <a:t>Duck </a:t>
            </a:r>
            <a:r>
              <a:rPr lang="en-US" dirty="0" err="1"/>
              <a:t>categorisation</a:t>
            </a:r>
            <a:r>
              <a:rPr lang="en-US" dirty="0"/>
              <a:t> continued</a:t>
            </a:r>
            <a:r>
              <a:rPr lang="is-IS" dirty="0"/>
              <a:t>…...</a:t>
            </a:r>
            <a:endParaRPr lang="en-US" dirty="0"/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2748423" y="1849628"/>
            <a:ext cx="3421293" cy="4500000"/>
            <a:chOff x="-4245379" y="153888"/>
            <a:chExt cx="5214043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245379" y="153888"/>
              <a:ext cx="5214043" cy="6858000"/>
            </a:xfrm>
            <a:prstGeom prst="rect">
              <a:avLst/>
            </a:prstGeom>
          </p:spPr>
        </p:pic>
        <p:pic>
          <p:nvPicPr>
            <p:cNvPr id="13" name="Picture 12" descr="duckling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935814" y="1811547"/>
              <a:ext cx="2868470" cy="3726392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-1074869" y="1811547"/>
              <a:ext cx="1856232" cy="3715744"/>
            </a:xfrm>
            <a:prstGeom prst="rect">
              <a:avLst/>
            </a:prstGeom>
            <a:solidFill>
              <a:srgbClr val="003F7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Helvetica" charset="0"/>
                  <a:ea typeface="Helvetica" charset="0"/>
                  <a:cs typeface="Helvetica" charset="0"/>
                </a:rPr>
                <a:t>World-changing findings</a:t>
              </a:r>
            </a:p>
            <a:p>
              <a:pPr algn="ctr"/>
              <a:endParaRPr lang="en-US" sz="1200" b="1" dirty="0">
                <a:latin typeface="Helvetica" charset="0"/>
                <a:ea typeface="Helvetica" charset="0"/>
                <a:cs typeface="Helvetica" charset="0"/>
              </a:endParaRPr>
            </a:p>
            <a:p>
              <a:pPr algn="ctr"/>
              <a:r>
                <a:rPr lang="en-US" sz="1200" b="1" dirty="0">
                  <a:latin typeface="Helvetica" charset="0"/>
                  <a:ea typeface="Helvetica" charset="0"/>
                  <a:cs typeface="Helvetica" charset="0"/>
                </a:rPr>
                <a:t>Researchers discover how people </a:t>
              </a:r>
              <a:r>
                <a:rPr lang="en-US" sz="1200" b="1" dirty="0" err="1">
                  <a:latin typeface="Helvetica" charset="0"/>
                  <a:ea typeface="Helvetica" charset="0"/>
                  <a:cs typeface="Helvetica" charset="0"/>
                </a:rPr>
                <a:t>categorise</a:t>
              </a:r>
              <a:r>
                <a:rPr lang="en-US" sz="1200" b="1" dirty="0">
                  <a:latin typeface="Helvetica" charset="0"/>
                  <a:ea typeface="Helvetica" charset="0"/>
                  <a:cs typeface="Helvetica" charset="0"/>
                </a:rPr>
                <a:t> ducks!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9031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8428" y="438834"/>
            <a:ext cx="2900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Starting setup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13429" y="237671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8EE2D75-0BDA-E64A-BEBE-C47861BC63B3}"/>
              </a:ext>
            </a:extLst>
          </p:cNvPr>
          <p:cNvGrpSpPr/>
          <p:nvPr/>
        </p:nvGrpSpPr>
        <p:grpSpPr>
          <a:xfrm>
            <a:off x="469389" y="1632168"/>
            <a:ext cx="8467347" cy="1531281"/>
            <a:chOff x="457197" y="1636071"/>
            <a:chExt cx="8467347" cy="1531281"/>
          </a:xfrm>
        </p:grpSpPr>
        <p:sp>
          <p:nvSpPr>
            <p:cNvPr id="7" name="Rectangle 6"/>
            <p:cNvSpPr/>
            <p:nvPr/>
          </p:nvSpPr>
          <p:spPr>
            <a:xfrm>
              <a:off x="457197" y="1636071"/>
              <a:ext cx="8467347" cy="1170936"/>
            </a:xfrm>
            <a:prstGeom prst="rect">
              <a:avLst/>
            </a:prstGeom>
            <a:solidFill>
              <a:srgbClr val="EAE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EAEFFF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7197" y="1636164"/>
              <a:ext cx="8138163" cy="1531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500" dirty="0">
                  <a:solidFill>
                    <a:srgbClr val="0000FF"/>
                  </a:solidFill>
                  <a:latin typeface="Monaco"/>
                  <a:cs typeface="Monaco"/>
                </a:rPr>
                <a:t>&gt; </a:t>
              </a:r>
              <a:r>
                <a:rPr lang="en-GB" sz="1500" dirty="0" err="1">
                  <a:solidFill>
                    <a:srgbClr val="0000FF"/>
                  </a:solidFill>
                  <a:latin typeface="Monaco"/>
                  <a:cs typeface="Monaco"/>
                </a:rPr>
                <a:t>dir.name</a:t>
              </a:r>
              <a:r>
                <a:rPr lang="en-GB" sz="1500" dirty="0">
                  <a:solidFill>
                    <a:srgbClr val="0000FF"/>
                  </a:solidFill>
                  <a:latin typeface="Monaco"/>
                  <a:cs typeface="Monaco"/>
                </a:rPr>
                <a:t> &lt;- </a:t>
              </a:r>
              <a:r>
                <a:rPr lang="en-GB" sz="1500" dirty="0" err="1">
                  <a:solidFill>
                    <a:srgbClr val="0000FF"/>
                  </a:solidFill>
                  <a:latin typeface="Monaco"/>
                  <a:cs typeface="Monaco"/>
                </a:rPr>
                <a:t>dirname</a:t>
              </a:r>
              <a:r>
                <a:rPr lang="en-GB" sz="1500" dirty="0">
                  <a:solidFill>
                    <a:srgbClr val="0000FF"/>
                  </a:solidFill>
                  <a:latin typeface="Monaco"/>
                  <a:cs typeface="Monaco"/>
                </a:rPr>
                <a:t>(</a:t>
              </a:r>
              <a:r>
                <a:rPr lang="en-GB" sz="1500" dirty="0" err="1">
                  <a:solidFill>
                    <a:srgbClr val="0000FF"/>
                  </a:solidFill>
                  <a:latin typeface="Monaco"/>
                  <a:cs typeface="Monaco"/>
                </a:rPr>
                <a:t>rstudioapi</a:t>
              </a:r>
              <a:r>
                <a:rPr lang="en-GB" sz="1500" dirty="0">
                  <a:solidFill>
                    <a:srgbClr val="0000FF"/>
                  </a:solidFill>
                  <a:latin typeface="Monaco"/>
                  <a:cs typeface="Monaco"/>
                </a:rPr>
                <a:t>::</a:t>
              </a:r>
              <a:r>
                <a:rPr lang="en-GB" sz="1500" dirty="0" err="1">
                  <a:solidFill>
                    <a:srgbClr val="0000FF"/>
                  </a:solidFill>
                  <a:latin typeface="Monaco"/>
                  <a:cs typeface="Monaco"/>
                </a:rPr>
                <a:t>getActiveDocumentContext</a:t>
              </a:r>
              <a:r>
                <a:rPr lang="en-GB" sz="1500" dirty="0">
                  <a:solidFill>
                    <a:srgbClr val="0000FF"/>
                  </a:solidFill>
                  <a:latin typeface="Monaco"/>
                  <a:cs typeface="Monaco"/>
                </a:rPr>
                <a:t>()$path)</a:t>
              </a:r>
            </a:p>
            <a:p>
              <a:pPr>
                <a:lnSpc>
                  <a:spcPct val="150000"/>
                </a:lnSpc>
              </a:pPr>
              <a:r>
                <a:rPr lang="en-GB" sz="1500" dirty="0">
                  <a:solidFill>
                    <a:srgbClr val="0000FF"/>
                  </a:solidFill>
                  <a:latin typeface="Monaco"/>
                  <a:cs typeface="Monaco"/>
                </a:rPr>
                <a:t>&gt; </a:t>
              </a:r>
              <a:r>
                <a:rPr lang="en-GB" sz="1500" dirty="0" err="1">
                  <a:solidFill>
                    <a:srgbClr val="0000FF"/>
                  </a:solidFill>
                  <a:latin typeface="Monaco"/>
                  <a:cs typeface="Monaco"/>
                </a:rPr>
                <a:t>setwd</a:t>
              </a:r>
              <a:r>
                <a:rPr lang="en-GB" sz="1500" dirty="0">
                  <a:solidFill>
                    <a:srgbClr val="0000FF"/>
                  </a:solidFill>
                  <a:latin typeface="Monaco"/>
                  <a:cs typeface="Monaco"/>
                </a:rPr>
                <a:t>(</a:t>
              </a:r>
              <a:r>
                <a:rPr lang="en-GB" sz="1500" dirty="0" err="1">
                  <a:solidFill>
                    <a:srgbClr val="0000FF"/>
                  </a:solidFill>
                  <a:latin typeface="Monaco"/>
                  <a:cs typeface="Monaco"/>
                </a:rPr>
                <a:t>dir.name</a:t>
              </a:r>
              <a:r>
                <a:rPr lang="en-GB" sz="1500" dirty="0">
                  <a:solidFill>
                    <a:srgbClr val="0000FF"/>
                  </a:solidFill>
                  <a:latin typeface="Monaco"/>
                  <a:cs typeface="Monaco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GB" sz="1500" dirty="0">
                  <a:solidFill>
                    <a:srgbClr val="0000FF"/>
                  </a:solidFill>
                  <a:latin typeface="Monaco"/>
                  <a:cs typeface="Monaco"/>
                </a:rPr>
                <a:t>&gt; </a:t>
              </a:r>
              <a:r>
                <a:rPr lang="en-GB" sz="1500" dirty="0" err="1">
                  <a:solidFill>
                    <a:srgbClr val="0000FF"/>
                  </a:solidFill>
                  <a:latin typeface="Monaco"/>
                  <a:cs typeface="Monaco"/>
                </a:rPr>
                <a:t>getwd</a:t>
              </a:r>
              <a:r>
                <a:rPr lang="en-GB" sz="1500" dirty="0">
                  <a:solidFill>
                    <a:srgbClr val="0000FF"/>
                  </a:solidFill>
                  <a:latin typeface="Monaco"/>
                  <a:cs typeface="Monaco"/>
                </a:rPr>
                <a:t>()</a:t>
              </a:r>
            </a:p>
            <a:p>
              <a:endParaRPr lang="en-US" sz="1100" dirty="0">
                <a:solidFill>
                  <a:srgbClr val="0432FF"/>
                </a:solidFill>
                <a:latin typeface="Monaco"/>
                <a:cs typeface="Monaco"/>
              </a:endParaRPr>
            </a:p>
            <a:p>
              <a:endParaRPr lang="en-US" sz="1500" dirty="0">
                <a:solidFill>
                  <a:srgbClr val="0432FF"/>
                </a:solidFill>
                <a:latin typeface="Monaco"/>
                <a:cs typeface="Monaco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40204" y="2899220"/>
            <a:ext cx="7754112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Reminder from session 1: this piece of code will tell R to open files in the current folder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endParaRPr lang="en-US" sz="5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Reminder from session 1: library loads the script you need for your analysis (like opening a book)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CF24B21-C8BC-104A-9A60-059533868887}"/>
              </a:ext>
            </a:extLst>
          </p:cNvPr>
          <p:cNvGrpSpPr/>
          <p:nvPr/>
        </p:nvGrpSpPr>
        <p:grpSpPr>
          <a:xfrm>
            <a:off x="469389" y="4245732"/>
            <a:ext cx="8467348" cy="1170936"/>
            <a:chOff x="457197" y="1361398"/>
            <a:chExt cx="8467348" cy="117093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3BD2A02-C07E-3841-8E1A-89B8745BE3A1}"/>
                </a:ext>
              </a:extLst>
            </p:cNvPr>
            <p:cNvSpPr/>
            <p:nvPr/>
          </p:nvSpPr>
          <p:spPr>
            <a:xfrm>
              <a:off x="457198" y="1361398"/>
              <a:ext cx="8467347" cy="1170936"/>
            </a:xfrm>
            <a:prstGeom prst="rect">
              <a:avLst/>
            </a:prstGeom>
            <a:solidFill>
              <a:srgbClr val="EAE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EAEFFF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ECABF58-AC39-2A48-9F19-F3D7F165387F}"/>
                </a:ext>
              </a:extLst>
            </p:cNvPr>
            <p:cNvSpPr txBox="1"/>
            <p:nvPr/>
          </p:nvSpPr>
          <p:spPr>
            <a:xfrm>
              <a:off x="457197" y="1526436"/>
              <a:ext cx="8138163" cy="74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500" dirty="0">
                  <a:solidFill>
                    <a:srgbClr val="0000FF"/>
                  </a:solidFill>
                  <a:latin typeface="Monaco"/>
                  <a:cs typeface="Monaco"/>
                </a:rPr>
                <a:t>&gt; library(psych)</a:t>
              </a:r>
            </a:p>
            <a:p>
              <a:pPr>
                <a:lnSpc>
                  <a:spcPct val="150000"/>
                </a:lnSpc>
              </a:pPr>
              <a:r>
                <a:rPr lang="en-GB" sz="1500" dirty="0">
                  <a:solidFill>
                    <a:srgbClr val="0000FF"/>
                  </a:solidFill>
                  <a:latin typeface="Monaco"/>
                  <a:cs typeface="Monaco"/>
                </a:rPr>
                <a:t>&gt; library(ggplot2)</a:t>
              </a:r>
              <a:endParaRPr lang="en-US" sz="1500" dirty="0">
                <a:solidFill>
                  <a:srgbClr val="0432FF"/>
                </a:solidFill>
                <a:latin typeface="Monaco"/>
                <a:cs typeface="Monac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496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8428" y="438834"/>
            <a:ext cx="2018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Load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13429" y="237671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197" y="1952793"/>
            <a:ext cx="7607811" cy="1190457"/>
          </a:xfrm>
          <a:prstGeom prst="rect">
            <a:avLst/>
          </a:prstGeom>
          <a:solidFill>
            <a:srgbClr val="EAE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EAE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7" y="1952793"/>
            <a:ext cx="760781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&gt; 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DuckData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 &lt;- 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read.csv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("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DuckGroups.csv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", header = TRUE, 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na.strings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 = "") 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&gt; 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str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(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DuckData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)</a:t>
            </a:r>
            <a:endParaRPr lang="en-US" sz="1100" dirty="0">
              <a:solidFill>
                <a:srgbClr val="0432FF"/>
              </a:solidFill>
              <a:latin typeface="Monaco"/>
              <a:cs typeface="Monaco"/>
            </a:endParaRPr>
          </a:p>
          <a:p>
            <a:endParaRPr lang="en-US" sz="1500" dirty="0">
              <a:solidFill>
                <a:srgbClr val="0432FF"/>
              </a:solidFill>
              <a:latin typeface="Monaco"/>
              <a:cs typeface="Monac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197" y="3288146"/>
            <a:ext cx="7754112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Reminder from session 1: arrow &lt;- creates an object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err="1"/>
              <a:t>na.strings</a:t>
            </a:r>
            <a:r>
              <a:rPr lang="en-US" sz="2400" dirty="0"/>
              <a:t> identifies the missing/non-applicable values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err="1"/>
              <a:t>str</a:t>
            </a:r>
            <a:r>
              <a:rPr lang="en-US" sz="2400" dirty="0"/>
              <a:t> provides information about the variables (names/numbers and if they are factors) </a:t>
            </a:r>
          </a:p>
        </p:txBody>
      </p:sp>
    </p:spTree>
    <p:extLst>
      <p:ext uri="{BB962C8B-B14F-4D97-AF65-F5344CB8AC3E}">
        <p14:creationId xmlns:p14="http://schemas.microsoft.com/office/powerpoint/2010/main" val="178201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8428" y="438834"/>
            <a:ext cx="3290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Descriptive Stats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13429" y="237671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196" y="1780604"/>
            <a:ext cx="7607811" cy="1699757"/>
          </a:xfrm>
          <a:prstGeom prst="rect">
            <a:avLst/>
          </a:prstGeom>
          <a:solidFill>
            <a:srgbClr val="EAE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EAE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6" y="1868882"/>
            <a:ext cx="760781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&gt; describe(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DuckData$DuckCategPerform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&gt; 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describeBy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(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DuckData$DuckCategPerform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, group = 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DuckData$Group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&gt; 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describeBy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(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DuckData$DuckCategPerform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, group = 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DuckData$Group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, mat = TRUE)</a:t>
            </a:r>
            <a:endParaRPr lang="en-US" sz="1100" dirty="0">
              <a:solidFill>
                <a:srgbClr val="0432FF"/>
              </a:solidFill>
              <a:latin typeface="Monaco"/>
              <a:cs typeface="Monaco"/>
            </a:endParaRPr>
          </a:p>
          <a:p>
            <a:endParaRPr lang="en-US" sz="1500" dirty="0">
              <a:solidFill>
                <a:srgbClr val="0432FF"/>
              </a:solidFill>
              <a:latin typeface="Monaco"/>
              <a:cs typeface="Monac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196" y="3988361"/>
            <a:ext cx="7754112" cy="2412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err="1"/>
              <a:t>describeBy</a:t>
            </a:r>
            <a:r>
              <a:rPr lang="en-US" sz="2400" dirty="0"/>
              <a:t> allows you to compute the </a:t>
            </a:r>
            <a:r>
              <a:rPr lang="en-US" sz="2400" dirty="0" err="1"/>
              <a:t>descriptives</a:t>
            </a:r>
            <a:r>
              <a:rPr lang="en-US" sz="2400" dirty="0"/>
              <a:t> for individual groups in a between-subject variable</a:t>
            </a:r>
          </a:p>
          <a:p>
            <a:endParaRPr lang="en-US" sz="2400" dirty="0"/>
          </a:p>
          <a:p>
            <a:pPr marL="285750" indent="-285750">
              <a:lnSpc>
                <a:spcPct val="110000"/>
              </a:lnSpc>
              <a:buFont typeface="Arial" charset="0"/>
              <a:buChar char="•"/>
            </a:pPr>
            <a:r>
              <a:rPr lang="en-US" sz="2400" dirty="0"/>
              <a:t>mat function set to TRUE lets you organize your descriptive statistics in a matrix format - easier if you want to export your results as a table.</a:t>
            </a:r>
          </a:p>
        </p:txBody>
      </p:sp>
    </p:spTree>
    <p:extLst>
      <p:ext uri="{BB962C8B-B14F-4D97-AF65-F5344CB8AC3E}">
        <p14:creationId xmlns:p14="http://schemas.microsoft.com/office/powerpoint/2010/main" val="142342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8428" y="438834"/>
            <a:ext cx="3290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Descriptive Stats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13429" y="237671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196" y="1780604"/>
            <a:ext cx="7607811" cy="1699757"/>
          </a:xfrm>
          <a:prstGeom prst="rect">
            <a:avLst/>
          </a:prstGeom>
          <a:solidFill>
            <a:srgbClr val="EAE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EAE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6" y="1868882"/>
            <a:ext cx="760781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&gt; describe(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DuckData$DuckCategPerform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&gt; 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describeBy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(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DuckData$DuckCategPerform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, group = 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DuckData$Group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&gt; 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describeBy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(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DuckData$DuckCategPerform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, group = </a:t>
            </a:r>
            <a:r>
              <a:rPr lang="en-US" sz="1500" dirty="0" err="1">
                <a:solidFill>
                  <a:srgbClr val="0432FF"/>
                </a:solidFill>
                <a:latin typeface="Monaco"/>
                <a:cs typeface="Monaco"/>
              </a:rPr>
              <a:t>DuckData$Group</a:t>
            </a:r>
            <a:r>
              <a:rPr lang="en-US" sz="1500" dirty="0">
                <a:solidFill>
                  <a:srgbClr val="0432FF"/>
                </a:solidFill>
                <a:latin typeface="Monaco"/>
                <a:cs typeface="Monaco"/>
              </a:rPr>
              <a:t>, mat = TRUE)</a:t>
            </a:r>
            <a:endParaRPr lang="en-US" sz="1100" dirty="0">
              <a:solidFill>
                <a:srgbClr val="0432FF"/>
              </a:solidFill>
              <a:latin typeface="Monaco"/>
              <a:cs typeface="Monaco"/>
            </a:endParaRPr>
          </a:p>
          <a:p>
            <a:endParaRPr lang="en-US" sz="1500" dirty="0">
              <a:solidFill>
                <a:srgbClr val="0432FF"/>
              </a:solidFill>
              <a:latin typeface="Monaco"/>
              <a:cs typeface="Monac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196" y="3480361"/>
            <a:ext cx="775411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Test yourself!!! 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Write the code to generate the descriptive statistics for phobia scores, by Group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C2B7AD2-5553-7A40-AEE8-86FEA093525A}"/>
              </a:ext>
            </a:extLst>
          </p:cNvPr>
          <p:cNvGrpSpPr/>
          <p:nvPr/>
        </p:nvGrpSpPr>
        <p:grpSpPr>
          <a:xfrm>
            <a:off x="457194" y="5428353"/>
            <a:ext cx="7607813" cy="1053060"/>
            <a:chOff x="457194" y="5428353"/>
            <a:chExt cx="7607813" cy="1053060"/>
          </a:xfrm>
        </p:grpSpPr>
        <p:sp>
          <p:nvSpPr>
            <p:cNvPr id="9" name="Rectangle 8"/>
            <p:cNvSpPr/>
            <p:nvPr/>
          </p:nvSpPr>
          <p:spPr>
            <a:xfrm>
              <a:off x="457194" y="5428353"/>
              <a:ext cx="7607811" cy="1053060"/>
            </a:xfrm>
            <a:prstGeom prst="rect">
              <a:avLst/>
            </a:prstGeom>
            <a:solidFill>
              <a:srgbClr val="EAE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EAEFFF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7196" y="5472719"/>
              <a:ext cx="7607811" cy="765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500" dirty="0">
                  <a:solidFill>
                    <a:srgbClr val="0432FF"/>
                  </a:solidFill>
                  <a:latin typeface="Monaco"/>
                  <a:cs typeface="Monaco"/>
                </a:rPr>
                <a:t>&gt; </a:t>
              </a:r>
              <a:r>
                <a:rPr lang="en-US" sz="1500" dirty="0" err="1">
                  <a:solidFill>
                    <a:srgbClr val="0432FF"/>
                  </a:solidFill>
                  <a:latin typeface="Monaco"/>
                  <a:cs typeface="Monaco"/>
                </a:rPr>
                <a:t>describeBy</a:t>
              </a:r>
              <a:r>
                <a:rPr lang="en-US" sz="1500" dirty="0">
                  <a:solidFill>
                    <a:srgbClr val="0432FF"/>
                  </a:solidFill>
                  <a:latin typeface="Monaco"/>
                  <a:cs typeface="Monaco"/>
                </a:rPr>
                <a:t>(</a:t>
              </a:r>
              <a:r>
                <a:rPr lang="en-US" sz="1500" dirty="0" err="1">
                  <a:solidFill>
                    <a:srgbClr val="0432FF"/>
                  </a:solidFill>
                  <a:latin typeface="Monaco"/>
                  <a:cs typeface="Monaco"/>
                </a:rPr>
                <a:t>DuckData$Phobiascore</a:t>
              </a:r>
              <a:r>
                <a:rPr lang="en-US" sz="1500" dirty="0">
                  <a:solidFill>
                    <a:srgbClr val="0432FF"/>
                  </a:solidFill>
                  <a:latin typeface="Monaco"/>
                  <a:cs typeface="Monaco"/>
                </a:rPr>
                <a:t>, group = </a:t>
              </a:r>
              <a:r>
                <a:rPr lang="en-US" sz="1500" dirty="0" err="1">
                  <a:solidFill>
                    <a:srgbClr val="0432FF"/>
                  </a:solidFill>
                  <a:latin typeface="Monaco"/>
                  <a:cs typeface="Monaco"/>
                </a:rPr>
                <a:t>DuckData$Group</a:t>
              </a:r>
              <a:r>
                <a:rPr lang="en-US" sz="1500" dirty="0">
                  <a:solidFill>
                    <a:srgbClr val="0432FF"/>
                  </a:solidFill>
                  <a:latin typeface="Monaco"/>
                  <a:cs typeface="Monaco"/>
                </a:rPr>
                <a:t>, mat = TRUE)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168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CD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CCD.thmx</Template>
  <TotalTime>2601</TotalTime>
  <Words>1104</Words>
  <Application>Microsoft Macintosh PowerPoint</Application>
  <PresentationFormat>On-screen Show (4:3)</PresentationFormat>
  <Paragraphs>182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ＭＳ Ｐゴシック</vt:lpstr>
      <vt:lpstr>Arial</vt:lpstr>
      <vt:lpstr>Calibri</vt:lpstr>
      <vt:lpstr>Helvetica</vt:lpstr>
      <vt:lpstr>Monaco</vt:lpstr>
      <vt:lpstr>Wingdings</vt:lpstr>
      <vt:lpstr>CCD</vt:lpstr>
      <vt:lpstr> R – Data analysis and graphing</vt:lpstr>
      <vt:lpstr>Download the materials here:</vt:lpstr>
      <vt:lpstr>Reminder: common mistakes</vt:lpstr>
      <vt:lpstr>What will we cover today? </vt:lpstr>
      <vt:lpstr>Duck categorisation continued…...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Rounding up</vt:lpstr>
      <vt:lpstr>Useful resources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PsychoPy part 1</dc:title>
  <dc:creator>Clare Sutherland</dc:creator>
  <cp:lastModifiedBy>Clare Sutherland</cp:lastModifiedBy>
  <cp:revision>1578</cp:revision>
  <dcterms:created xsi:type="dcterms:W3CDTF">2016-11-15T11:20:14Z</dcterms:created>
  <dcterms:modified xsi:type="dcterms:W3CDTF">2019-02-25T03:16:29Z</dcterms:modified>
</cp:coreProperties>
</file>